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D2D"/>
    <a:srgbClr val="D2AA71"/>
    <a:srgbClr val="FF9933"/>
    <a:srgbClr val="FBD353"/>
    <a:srgbClr val="CC6600"/>
    <a:srgbClr val="914415"/>
    <a:srgbClr val="4824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0F8CA-5C8E-47C7-A4D7-E2A7D896D2B6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CC850-2BF6-4704-B280-FEB42DA9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/>
          <a:srcRect l="13615" t="388" b="2429"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0096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SERVERDOMAIN\Home\S_Stepanov\Госсектор презентация\test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-4763"/>
            <a:ext cx="91503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7047"/>
            <a:ext cx="8208912" cy="1470025"/>
          </a:xfrm>
        </p:spPr>
        <p:txBody>
          <a:bodyPr/>
          <a:lstStyle>
            <a:lvl1pPr>
              <a:defRPr b="1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FFE372"/>
          </a:solidFill>
          <a:ln>
            <a:noFill/>
          </a:ln>
          <a:effectLst>
            <a:outerShdw blurRad="88900" dist="254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\\SERVERDOMAIN\Home\S_Stepanov\Госсектор презентация\test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0"/>
            <a:ext cx="55372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ln>
            <a:noFill/>
          </a:ln>
        </p:spPr>
        <p:txBody>
          <a:bodyPr/>
          <a:lstStyle>
            <a:lvl1pPr marL="342900" indent="-360000" algn="l" defTabSz="914400" rtl="0" eaLnBrk="1" latinLnBrk="0" hangingPunct="1">
              <a:spcBef>
                <a:spcPts val="1800"/>
              </a:spcBef>
              <a:buFontTx/>
              <a:buBlip>
                <a:blip r:embed="rId4"/>
              </a:buBlip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20000" indent="-360000">
              <a:buFontTx/>
              <a:buBlip>
                <a:blip r:embed="rId5"/>
              </a:buBlip>
              <a:defRPr sz="2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60000" indent="-228600">
              <a:buFontTx/>
              <a:buBlip>
                <a:blip r:embed="rId6"/>
              </a:buBlip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Clr>
                <a:schemeClr val="tx1"/>
              </a:buClr>
              <a:buFont typeface="Arial" pitchFamily="34" charset="0"/>
              <a:buNone/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kern="1200" dirty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53250" y="6542088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D2A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BCED8789-9C9E-4AF0-AB28-D769C5A02DB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75475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400" b="1" kern="1200">
                <a:solidFill>
                  <a:srgbClr val="D2A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A90F9864-9994-43BE-9FD4-49CC103299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6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9pPr>
    </p:titleStyle>
    <p:bodyStyle>
      <a:lvl1pPr marL="439738" indent="-4572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ru-RU" sz="30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marL="815975" indent="-4572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ru-RU" sz="2600" b="1" kern="1200" dirty="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373188" indent="-3429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ru-RU" sz="2000" b="1" kern="1200" dirty="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655763" indent="-342900" algn="l" rtl="0" eaLnBrk="1" fontAlgn="base" hangingPunct="1">
        <a:spcBef>
          <a:spcPct val="20000"/>
        </a:spcBef>
        <a:spcAft>
          <a:spcPct val="0"/>
        </a:spcAft>
        <a:buClr>
          <a:srgbClr val="482400"/>
        </a:buClr>
        <a:buFont typeface="Arial" charset="0"/>
        <a:buChar char="•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 txBox="1">
            <a:spLocks/>
          </p:cNvSpPr>
          <p:nvPr/>
        </p:nvSpPr>
        <p:spPr bwMode="auto">
          <a:xfrm>
            <a:off x="4356100" y="5229225"/>
            <a:ext cx="4786313" cy="936625"/>
          </a:xfrm>
          <a:prstGeom prst="rect">
            <a:avLst/>
          </a:prstGeom>
          <a:solidFill>
            <a:srgbClr val="FBD3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tabLst>
                <a:tab pos="3860800" algn="l"/>
              </a:tabLst>
            </a:pP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/>
            </a:r>
            <a:br>
              <a:rPr lang="ru-RU" altLang="ru-RU" sz="2800" dirty="0">
                <a:solidFill>
                  <a:srgbClr val="794D2D"/>
                </a:solidFill>
                <a:latin typeface="Arial" charset="0"/>
              </a:rPr>
            </a:b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>1С-Рейтинг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63" y="6308725"/>
            <a:ext cx="3829050" cy="396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1" kern="1200" dirty="0" smtClean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sz="1800" b="0" dirty="0">
              <a:solidFill>
                <a:srgbClr val="794D2D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313" y="2679700"/>
            <a:ext cx="8207375" cy="1470025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Учет медикаментов по сериям и срокам годности с помощью «Госсектор: Бухгалтерия государственного учреждения для Казахстана</a:t>
            </a:r>
            <a:r>
              <a:rPr lang="ru-RU" altLang="ru-RU" dirty="0" smtClean="0">
                <a:latin typeface="Arial" charset="0"/>
                <a:cs typeface="Arial" charset="0"/>
              </a:rPr>
              <a:t>»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1149350"/>
            <a:ext cx="6192242" cy="407442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Отчет «Материальная ведомость»</a:t>
            </a:r>
            <a:br>
              <a:rPr lang="ru-RU" sz="2800" dirty="0" smtClean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713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62277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4356100" y="5229225"/>
            <a:ext cx="4786313" cy="936625"/>
          </a:xfrm>
          <a:prstGeom prst="rect">
            <a:avLst/>
          </a:prstGeom>
          <a:solidFill>
            <a:srgbClr val="FBD3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tabLst>
                <a:tab pos="3860800" algn="l"/>
              </a:tabLst>
            </a:pP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/>
            </a:r>
            <a:br>
              <a:rPr lang="ru-RU" altLang="ru-RU" sz="2800" dirty="0">
                <a:solidFill>
                  <a:srgbClr val="794D2D"/>
                </a:solidFill>
                <a:latin typeface="Arial" charset="0"/>
              </a:rPr>
            </a:b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>1С-Рейтинг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63" y="6308725"/>
            <a:ext cx="3829050" cy="396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1" kern="1200" dirty="0" smtClean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sz="1800" b="0" dirty="0">
              <a:solidFill>
                <a:srgbClr val="794D2D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313" y="2607047"/>
            <a:ext cx="8207375" cy="1470025"/>
          </a:xfrm>
        </p:spPr>
        <p:txBody>
          <a:bodyPr/>
          <a:lstStyle/>
          <a:p>
            <a:pPr>
              <a:lnSpc>
                <a:spcPct val="55000"/>
              </a:lnSpc>
              <a:spcBef>
                <a:spcPts val="1125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</a:rPr>
              <a:t>Дополнительную информацию по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отраслевым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решениям можно получить на сайте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0000FF"/>
                </a:solidFill>
              </a:rPr>
              <a:t>www.1c-rating.kz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либо по </a:t>
            </a:r>
            <a:r>
              <a:rPr lang="en-US" sz="2800" dirty="0" smtClean="0">
                <a:solidFill>
                  <a:srgbClr val="C00000"/>
                </a:solidFill>
              </a:rPr>
              <a:t>e-mail</a:t>
            </a:r>
            <a:r>
              <a:rPr lang="ru-RU" sz="2800" dirty="0" smtClean="0">
                <a:solidFill>
                  <a:srgbClr val="C00000"/>
                </a:solidFill>
              </a:rPr>
              <a:t>: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u="sng" dirty="0" smtClean="0">
                <a:solidFill>
                  <a:srgbClr val="0000FF"/>
                </a:solidFill>
              </a:rPr>
              <a:t>1с</a:t>
            </a:r>
            <a:r>
              <a:rPr lang="en-US" sz="2800" u="sng" dirty="0" smtClean="0">
                <a:solidFill>
                  <a:srgbClr val="0000FF"/>
                </a:solidFill>
              </a:rPr>
              <a:t>@1c-rating.kz</a:t>
            </a:r>
            <a:endParaRPr lang="en-US" sz="28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400154" cy="1143001"/>
          </a:xfrm>
        </p:spPr>
        <p:txBody>
          <a:bodyPr/>
          <a:lstStyle/>
          <a:p>
            <a:pPr algn="l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rgbClr val="CC0000"/>
                </a:solidFill>
              </a:rPr>
              <a:t>Учет медикаментов по сериям и срокам годности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pPr indent="-358775">
              <a:defRPr/>
            </a:pPr>
            <a:r>
              <a:rPr sz="2900" dirty="0" err="1" smtClean="0">
                <a:latin typeface="Arial" charset="0"/>
                <a:cs typeface="Arial" charset="0"/>
              </a:rPr>
              <a:t>Ведение</a:t>
            </a:r>
            <a:r>
              <a:rPr sz="2900" dirty="0" smtClean="0">
                <a:latin typeface="Arial" charset="0"/>
                <a:cs typeface="Arial" charset="0"/>
              </a:rPr>
              <a:t> </a:t>
            </a:r>
            <a:r>
              <a:rPr sz="2900" dirty="0" err="1" smtClean="0">
                <a:latin typeface="Arial" charset="0"/>
                <a:cs typeface="Arial" charset="0"/>
              </a:rPr>
              <a:t>учета</a:t>
            </a:r>
            <a:r>
              <a:rPr sz="2900" dirty="0" smtClean="0">
                <a:latin typeface="Arial" charset="0"/>
                <a:cs typeface="Arial" charset="0"/>
              </a:rPr>
              <a:t> </a:t>
            </a:r>
            <a:r>
              <a:rPr sz="2900" dirty="0" err="1" smtClean="0">
                <a:latin typeface="Arial" charset="0"/>
                <a:cs typeface="Arial" charset="0"/>
              </a:rPr>
              <a:t>медикаментов</a:t>
            </a:r>
            <a:r>
              <a:rPr sz="2900" dirty="0" smtClean="0">
                <a:latin typeface="Arial" charset="0"/>
                <a:cs typeface="Arial" charset="0"/>
              </a:rPr>
              <a:t> в </a:t>
            </a:r>
            <a:r>
              <a:rPr sz="2900" dirty="0" err="1" smtClean="0">
                <a:latin typeface="Arial" charset="0"/>
                <a:cs typeface="Arial" charset="0"/>
              </a:rPr>
              <a:t>соответствии</a:t>
            </a:r>
            <a:r>
              <a:rPr sz="2900" dirty="0" smtClean="0">
                <a:latin typeface="Arial" charset="0"/>
                <a:cs typeface="Arial" charset="0"/>
              </a:rPr>
              <a:t> с </a:t>
            </a:r>
            <a:r>
              <a:rPr sz="2900" dirty="0" err="1" smtClean="0">
                <a:latin typeface="Arial" charset="0"/>
                <a:cs typeface="Arial" charset="0"/>
              </a:rPr>
              <a:t>нормативно-правовыми</a:t>
            </a:r>
            <a:r>
              <a:rPr sz="2900" dirty="0" smtClean="0">
                <a:latin typeface="Arial" charset="0"/>
                <a:cs typeface="Arial" charset="0"/>
              </a:rPr>
              <a:t> </a:t>
            </a:r>
            <a:r>
              <a:rPr sz="2900" dirty="0" err="1" smtClean="0">
                <a:latin typeface="Arial" charset="0"/>
                <a:cs typeface="Arial" charset="0"/>
              </a:rPr>
              <a:t>актами</a:t>
            </a:r>
            <a:endParaRPr sz="2900" dirty="0" smtClean="0">
              <a:latin typeface="Arial" charset="0"/>
              <a:cs typeface="Arial" charset="0"/>
            </a:endParaRPr>
          </a:p>
          <a:p>
            <a:pPr indent="-358775">
              <a:defRPr/>
            </a:pPr>
            <a:r>
              <a:rPr lang="ru-RU" sz="2900" dirty="0">
                <a:latin typeface="Arial" charset="0"/>
                <a:cs typeface="Arial" charset="0"/>
              </a:rPr>
              <a:t>Контроль по срокам годности лекарственных препаратов в различных подразделениях</a:t>
            </a:r>
          </a:p>
          <a:p>
            <a:pPr indent="-358775">
              <a:defRPr/>
            </a:pPr>
            <a:r>
              <a:rPr lang="ru-RU" sz="2900" dirty="0">
                <a:latin typeface="Arial" charset="0"/>
                <a:cs typeface="Arial" charset="0"/>
              </a:rPr>
              <a:t>Соблюдение правил хранения медикаментов</a:t>
            </a:r>
          </a:p>
          <a:p>
            <a:pPr marL="342900" lvl="1" indent="-358775">
              <a:spcBef>
                <a:spcPts val="1800"/>
              </a:spcBef>
              <a:buBlip>
                <a:blip r:embed="rId2"/>
              </a:buBlip>
              <a:defRPr/>
            </a:pPr>
            <a:r>
              <a:rPr lang="ru-RU" sz="2900" dirty="0" smtClean="0">
                <a:solidFill>
                  <a:srgbClr val="794D2D"/>
                </a:solidFill>
                <a:latin typeface="Arial" charset="0"/>
                <a:ea typeface="+mj-ea"/>
                <a:cs typeface="Arial" charset="0"/>
              </a:rPr>
              <a:t>Формирование отчетов по движению лекарственных средств</a:t>
            </a:r>
          </a:p>
          <a:p>
            <a:pPr>
              <a:defRPr/>
            </a:pPr>
            <a:endParaRPr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A8CE2A6-5035-4694-8ECF-BC167A2878B0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8135938" cy="1143001"/>
          </a:xfrm>
        </p:spPr>
        <p:txBody>
          <a:bodyPr/>
          <a:lstStyle/>
          <a:p>
            <a:pPr algn="l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План счетов</a:t>
            </a: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113337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>Учет медикаментов ведется на счете 1313 «Медикаменты и перевязочные средства</a:t>
            </a:r>
            <a:r>
              <a:rPr lang="ru-RU" sz="2000" dirty="0" smtClean="0">
                <a:latin typeface="Arial" charset="0"/>
                <a:cs typeface="Arial" charset="0"/>
              </a:rPr>
              <a:t>»</a:t>
            </a:r>
            <a:endParaRPr sz="20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9200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832202" cy="1143001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Справочник «Серии номенклатуры»</a:t>
            </a: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11333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SzPct val="7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ru-RU" sz="1400" dirty="0">
                <a:latin typeface="Arial" charset="0"/>
                <a:cs typeface="Arial" charset="0"/>
              </a:rPr>
              <a:t>Для медикаментов вид номенклатуры должен быть указан – «Медикаменты и перевязочные средства</a:t>
            </a:r>
            <a:r>
              <a:rPr lang="ru-RU" sz="1400" dirty="0" smtClean="0">
                <a:latin typeface="Arial" charset="0"/>
                <a:cs typeface="Arial" charset="0"/>
              </a:rPr>
              <a:t>»</a:t>
            </a:r>
          </a:p>
          <a:p>
            <a:pPr>
              <a:lnSpc>
                <a:spcPct val="90000"/>
              </a:lnSpc>
              <a:buClr>
                <a:srgbClr val="CC0000"/>
              </a:buClr>
              <a:buSzPct val="7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ru-RU" sz="1400" dirty="0">
                <a:latin typeface="Arial" charset="0"/>
                <a:cs typeface="Arial" charset="0"/>
              </a:rPr>
              <a:t>Информация о сериях номенклатуры хранится в справочнике «Серии номенклатуры»</a:t>
            </a:r>
          </a:p>
          <a:p>
            <a:pPr>
              <a:lnSpc>
                <a:spcPct val="90000"/>
              </a:lnSpc>
              <a:buClr>
                <a:srgbClr val="CC0000"/>
              </a:buClr>
              <a:buSzPct val="7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ru-RU" sz="1400" dirty="0">
                <a:latin typeface="Arial" charset="0"/>
                <a:cs typeface="Arial" charset="0"/>
              </a:rPr>
              <a:t>Для каждой серии задается: серийный номер, срок годности, номер и дата сертификата, производитель, страна происхождения, срок действия сертификата</a:t>
            </a:r>
          </a:p>
          <a:p>
            <a:pPr>
              <a:lnSpc>
                <a:spcPct val="90000"/>
              </a:lnSpc>
              <a:buClr>
                <a:srgbClr val="CC0000"/>
              </a:buClr>
              <a:buSzPct val="7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78946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141663"/>
            <a:ext cx="5791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188640"/>
            <a:ext cx="5328146" cy="911498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Поступление медикаментов</a:t>
            </a: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113337"/>
          </a:xfrm>
        </p:spPr>
        <p:txBody>
          <a:bodyPr/>
          <a:lstStyle/>
          <a:p>
            <a:pPr marL="342900" lvl="1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Blip>
                <a:blip r:embed="rId2"/>
              </a:buBlip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ru-RU" sz="2000" dirty="0" smtClean="0">
                <a:solidFill>
                  <a:srgbClr val="794D2D"/>
                </a:solidFill>
                <a:latin typeface="Arial" charset="0"/>
                <a:ea typeface="+mj-ea"/>
                <a:cs typeface="Arial" charset="0"/>
              </a:rPr>
              <a:t>Документы поступления формируют </a:t>
            </a:r>
            <a:r>
              <a:rPr lang="ru-RU" sz="2000" dirty="0" smtClean="0">
                <a:solidFill>
                  <a:srgbClr val="794D2D"/>
                </a:solidFill>
                <a:latin typeface="Arial" charset="0"/>
                <a:ea typeface="+mj-ea"/>
                <a:cs typeface="Arial" charset="0"/>
              </a:rPr>
              <a:t>движения не по номенклатуре, а по серии медикаментов</a:t>
            </a:r>
            <a:endParaRPr lang="ru-RU" sz="2000" dirty="0">
              <a:solidFill>
                <a:srgbClr val="794D2D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824"/>
            <a:ext cx="87137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287"/>
            <a:ext cx="856932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188640"/>
            <a:ext cx="5328146" cy="911498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Перемещение медикаментов</a:t>
            </a: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113337"/>
          </a:xfrm>
        </p:spPr>
        <p:txBody>
          <a:bodyPr/>
          <a:lstStyle/>
          <a:p>
            <a:pPr marL="342900" lvl="1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Blip>
                <a:blip r:embed="rId2"/>
              </a:buBlip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ru-RU" sz="2000" dirty="0" smtClean="0">
                <a:solidFill>
                  <a:srgbClr val="794D2D"/>
                </a:solidFill>
                <a:latin typeface="Arial" charset="0"/>
                <a:ea typeface="+mj-ea"/>
                <a:cs typeface="Arial" charset="0"/>
              </a:rPr>
              <a:t>Документ формирует движения не по номенклатуре, а по серии медикаментов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1679029"/>
            <a:ext cx="86010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188640"/>
            <a:ext cx="5328146" cy="911498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Выбытие медикаментов</a:t>
            </a: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113337"/>
          </a:xfrm>
        </p:spPr>
        <p:txBody>
          <a:bodyPr/>
          <a:lstStyle/>
          <a:p>
            <a:pPr marL="342900" lvl="1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Blip>
                <a:blip r:embed="rId2"/>
              </a:buBlip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/>
            </a:pPr>
            <a:r>
              <a:rPr lang="ru-RU" sz="2000" dirty="0" smtClean="0">
                <a:solidFill>
                  <a:srgbClr val="794D2D"/>
                </a:solidFill>
                <a:latin typeface="Arial" charset="0"/>
                <a:ea typeface="+mj-ea"/>
                <a:cs typeface="Arial" charset="0"/>
              </a:rPr>
              <a:t>Реквизит «Серии медикаментов» для лекарственных средств является обязательным для </a:t>
            </a:r>
            <a:r>
              <a:rPr lang="ru-RU" sz="2000" dirty="0" smtClean="0">
                <a:solidFill>
                  <a:srgbClr val="794D2D"/>
                </a:solidFill>
                <a:latin typeface="Arial" charset="0"/>
                <a:ea typeface="+mj-ea"/>
                <a:cs typeface="Arial" charset="0"/>
              </a:rPr>
              <a:t>заполнения при регистрации операций по выбытию</a:t>
            </a:r>
            <a:endParaRPr lang="ru-RU" sz="2000" dirty="0" smtClean="0">
              <a:solidFill>
                <a:srgbClr val="794D2D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42486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764704"/>
            <a:ext cx="5400154" cy="335434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Отчет «Ведомость остатков ТМЗ»</a:t>
            </a:r>
            <a:br>
              <a:rPr lang="ru-RU" sz="2800" dirty="0" smtClean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723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66389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00" y="1160735"/>
            <a:ext cx="72517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933326"/>
            <a:ext cx="5832202" cy="407442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CC0000"/>
                </a:solidFill>
              </a:rPr>
              <a:t>Отчет «Мемориальный ордер №13»</a:t>
            </a:r>
            <a:br>
              <a:rPr lang="ru-RU" sz="2800" dirty="0" smtClean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/>
            </a:r>
            <a:br>
              <a:rPr lang="ru-RU" sz="2800" dirty="0" smtClean="0">
                <a:solidFill>
                  <a:srgbClr val="CC0000"/>
                </a:solidFill>
              </a:rPr>
            </a:b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7614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ос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Госсектор</Template>
  <TotalTime>92</TotalTime>
  <Words>205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Госсектор</vt:lpstr>
      <vt:lpstr>Учет медикаментов по сериям и срокам годности с помощью «Госсектор: Бухгалтерия государственного учреждения для Казахстана»</vt:lpstr>
      <vt:lpstr>Учет медикаментов по сериям и срокам годности</vt:lpstr>
      <vt:lpstr>План счетов</vt:lpstr>
      <vt:lpstr>Справочник «Серии номенклатуры»</vt:lpstr>
      <vt:lpstr>Поступление медикаментов </vt:lpstr>
      <vt:lpstr>Перемещение медикаментов </vt:lpstr>
      <vt:lpstr>Выбытие медикаментов </vt:lpstr>
      <vt:lpstr>Отчет «Ведомость остатков ТМЗ»  </vt:lpstr>
      <vt:lpstr>Отчет «Мемориальный ордер №13»   </vt:lpstr>
      <vt:lpstr>Отчет «Материальная ведомость»    </vt:lpstr>
      <vt:lpstr>Дополнительную информацию по  отраслевым   решениям можно получить на сайте   www.1c-rating.kz  либо по e-mail:   1с@1c-rating.kz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формирования годовой отчетности 2011 года в «1С:Бухгалтерии 8 для Казахстана», редакция 2.0: Форма 100.00</dc:title>
  <dc:creator>I_Rybina</dc:creator>
  <cp:lastModifiedBy>I_Rybina</cp:lastModifiedBy>
  <cp:revision>24</cp:revision>
  <dcterms:created xsi:type="dcterms:W3CDTF">2014-12-05T06:50:32Z</dcterms:created>
  <dcterms:modified xsi:type="dcterms:W3CDTF">2014-12-05T08:22:51Z</dcterms:modified>
</cp:coreProperties>
</file>