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58"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4D2D"/>
    <a:srgbClr val="D2AA71"/>
    <a:srgbClr val="FF9933"/>
    <a:srgbClr val="FBD353"/>
    <a:srgbClr val="CC6600"/>
    <a:srgbClr val="914415"/>
    <a:srgbClr val="482400"/>
    <a:srgbClr val="6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3333" autoAdjust="0"/>
  </p:normalViewPr>
  <p:slideViewPr>
    <p:cSldViewPr>
      <p:cViewPr varScale="1">
        <p:scale>
          <a:sx n="92" d="100"/>
          <a:sy n="92" d="100"/>
        </p:scale>
        <p:origin x="-21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C30F8CA-5C8E-47C7-A4D7-E2A7D896D2B6}" type="datetimeFigureOut">
              <a:rPr lang="ru-RU"/>
              <a:pPr>
                <a:defRPr/>
              </a:pPr>
              <a:t>05.12.2014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FCC850-2BF6-4704-B280-FEB42DA9CD4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Складской учет ГСМ в конфигурации «Госсектор: Бухгалтерия государственного учреждения для Казахстана», ведется с использованием тех же механизмов, что и учет прочих  видов ТМЗ. То есть, отражение хозяйственных операций движения ГСМ осуществляется документами, формирующими бухгалтерские проводки на счетах учета ТМЗ, например, такими документами как «Поступление ТМЗ и услуг», «</a:t>
            </a:r>
            <a:r>
              <a:rPr lang="ru-RU" dirty="0" err="1" smtClean="0"/>
              <a:t>Оприходование</a:t>
            </a:r>
            <a:r>
              <a:rPr lang="ru-RU" dirty="0" smtClean="0"/>
              <a:t> ТМЗ», «Перемещение ТМЗ», «Инвентаризация ТМЗ на складе» и т.д. </a:t>
            </a:r>
          </a:p>
          <a:p>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Поступившие на склад ГСМ впоследствии по мере необходимости выдаются в подотчет водителей. Для оформления операций по выдаче ГСМ в подотчет водителей используется документ «Перемещение ТМЗ».</a:t>
            </a:r>
          </a:p>
          <a:p>
            <a:r>
              <a:rPr lang="ru-RU" dirty="0" smtClean="0"/>
              <a:t>Кроме операции выдачи ГСМ в подотчет, документом «Перемещение ТМЗ» можно оформить операции по перемещению ГСМ с одного склада на другой, с одного подразделения на другое и так далее в рамках заведенных в учреждении центров материальной ответственности.</a:t>
            </a:r>
          </a:p>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 как под центром материальной ответственности в конфигурации «Госсектор: Бухгалтерия государственного учреждения для Казахстана» может подразумеваться склад, подразделение </a:t>
            </a:r>
            <a:r>
              <a:rPr lang="ru-RU" dirty="0" err="1" smtClean="0"/>
              <a:t>и\или</a:t>
            </a:r>
            <a:r>
              <a:rPr lang="ru-RU" dirty="0" smtClean="0"/>
              <a:t> материально-ответственное лицо, то для каждого подотчетного лица необходимо создать отдельный элемент справочника «Центры материальной ответственности».</a:t>
            </a:r>
          </a:p>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Списание израсходованных ГСМ с подотчетного лица в конфигурации «Госсектор: Бухгалтерия государственного учреждения для Казахстана» можно оформить двумя способами – без расчета норм расхода и в соответствии с заданными для транспортного средства нормами расхода. В случае когда списывается указанное пользователем количество ГСМ можно использовать документ «Списание ТМЗ».</a:t>
            </a:r>
          </a:p>
          <a:p>
            <a:r>
              <a:rPr lang="ru-RU" dirty="0" smtClean="0"/>
              <a:t>В шапке документа в реквизите место хранения указывается центр материальной ответственности, соответствующий подотчетному лицу. В табличной части «ТМЗ на складе» указывается списываемая номенклатура, ее количество, счет отнесения затрат при списании и его аналитика. Здесь следует обратить внимание на то, что количество к списанию указывается пользователем вручную. При проведении документ формирует проводку по списанию ГСМ со счета учета на счет затрат</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Списание ГСМ по нормам оформляется при помощи специализированного документа «Путевой лист». Документ «Путевой лист» используется для регистрации в учетной системе и печати путевых листов, расчета нормы расхода и списания ГСМ</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автоматического расчета норм расхода в документе «Путевой лист» на закладке «Основные» достаточно указать транспортное средство, водителя и пробег. При этом, для транспортного средства обязательно должны быть указаны значения прочих показателей расчета, используемых в формуле расчета</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каждого транспортного средства задается своя формула расчета расхода. Все виды транспортных средств хранятся в справочнике «Транспортные средства». На закладке «Основные» обязателен для заполнения только реквизит «Наименование». Остальные реквизиты заполняются при необходимости автоматического заполнения в печатных формах, в списках документов, а также для быстрого выбора транспортного средства с использованием механизма ввода по строке</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закладке «Сведения для расчета расхода ГСМ», справочника «Транспортное средство», в реквизите «Формула расчета» указывается основная формула, по которой будет выполняться расчет нормы расхода ГСМ в документе «Путевой лист». Список формул расчета расхода ГСМ хранится в специальном справочнике «Формулы расчета», заполнить который можно с помощью механизма подбора из классификатора по нажатию кнопки «Подбор». Кроме этого можно добавлять и корректировать произвольные формулы расчета</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в регистре сведений «Периоды действия сезонов» заданы периоды, то становятся доступными для заполнения сезонные значения. Указанные значения месяца и дня в периоде действия сезона применяются не только для текущего года, указанного в реквизите «Год», но и на все последующие годы, до тех пор, пока не будет установлено новое значение на более позднюю дату. При первом запуске конфигурации, периоды действия сезонов заполняются автоматически</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20</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Состав реквизитов на закладке «Движение ГСМ» зависит от настройки параметров учета</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в настройках параметров учета установлен признак «Вести учет ГСМ по транспортным средствам», то в документе становится видимой табличная часть «Выдача ГСМ» и реквизит «Остаток топлива при выезде»</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5</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Следует отметить, что реквизит «Остаток топлива при выезде» предназначен для вывода на печать и его изменение не влияет на фактический остаток по бухгалтерскому учету.</a:t>
            </a:r>
          </a:p>
          <a:p>
            <a:r>
              <a:rPr lang="ru-RU" dirty="0" smtClean="0"/>
              <a:t>Заполнение табличной части «Выдача ГСМ» необходимо с целью ведения учета ГСМ по транспортным средствам. Указанное количество, увеличивает в учетной системе остаток в баке транспортного средства</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Расчет количества ГСМ к списанию производится в табличной части «Расход ГСМ» документа «Путевой лист». В колонке «Количество к списанию» указывается количество, которое будет списано с подотчета водителя и транспортного средства</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Заполнение табличной части «Расход ГСМ» можно выполнить по нажатию кнопки «Расчет». Когда форма расчета открывается в первый раз, она автоматически заполняется значениями, заданными по умолчанию в настройках расчета, на закладке «Сведения для расчета расхода ГСМ» формы элемента транспортного средства. Кроме того, заполняется значение пробега, заданного в путевом листе на закладке «Основные». В реквизите «Результат» выводится значение расхода ГСМ, рассчитанного по формуле. При изменении значений показателей расчета, значение результата автоматически пересчитывается. Если ведется учет ГСМ по транспортным средствам, рассчитанное количество автоматически распределяется по маркам ГСМ в табличной части «Расход ГСМ по маркам». Автоматически рассчитанные данные необходимо добавить в табличную часть "Расчет ГСМ" нажав кнопку "ОК" формы расчета.</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При необходимости можно заполнить табличную часть «Задание водителю» для вывода на печать. Колонка «Адрес пункта назначения» может быть заполнена как вручную, обычным текстом, так и с помощью кнопки выбора адреса из контактной информации контрагента.</a:t>
            </a:r>
          </a:p>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На закладке «Счета учета затрат» указывается счет и аналитика дебета проводки по списанию ГСМ. При проведении документ формирует проводку № 123.1 приложения 3 к плану счетов бухгалтерского учета по списанию ГСМ на счет затрат</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27</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На закладке «Счета учета затрат» указывается счет и аналитика дебета проводки по списанию ГСМ. </a:t>
            </a:r>
            <a:r>
              <a:rPr lang="ru-RU" smtClean="0"/>
              <a:t>При проведении документ формирует проводку № 123.1 приложения 3 к плану счетов бухгалтерского учета по списанию ГСМ на счет затрат</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28</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solidFill>
                  <a:srgbClr val="794427"/>
                </a:solidFill>
              </a:rPr>
              <a:t>Так же в конфигурации есть возможность формирования специализированных отчетов по учету ГСМ, к примеру «</a:t>
            </a:r>
            <a:r>
              <a:rPr lang="ru-RU" dirty="0" smtClean="0"/>
              <a:t>Ведомость на списание горючего и смазочных материалов с подотчета водителей»</a:t>
            </a:r>
            <a:endParaRPr lang="ru-RU" b="1" dirty="0" smtClean="0">
              <a:solidFill>
                <a:srgbClr val="794427"/>
              </a:solidFill>
            </a:endParaRPr>
          </a:p>
          <a:p>
            <a:r>
              <a:rPr lang="ru-RU" dirty="0" smtClean="0"/>
              <a:t>Ведомость предназначена для вывода сведений о движении ГСМ на подотчетном лице на счете 1315 «Топливо, ГСМ»</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29</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Отчет предназначен для вывода сведений по движению ГСМ в разрезе транспортных средств. Отчет может быть использован в том случае, если в настройках параметров учета установлен признак ведения учета ГСМ по транспортным средствам. В отчете отражается информация о количестве выданных и израсходованных ГСМ, расходе по норме, количестве перерасхода и экономии  за отчетный период, остатках в баках на начало и конец периода</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ru-RU" dirty="0" smtClean="0"/>
              <a:t>На закладке «Аналитический учет ТМЗ» в настройках параметров учета, мы можем сделать необходимые настройки влияющие на ведения учета ГСМ.</a:t>
            </a:r>
          </a:p>
          <a:p>
            <a:pPr algn="just"/>
            <a:r>
              <a:rPr lang="ru-RU" dirty="0" smtClean="0"/>
              <a:t>Признак «Вести учет ГСМ по транспортным средствам» - устанавливается для ведения оперативного учета ГСМ в баках транспортных средств.</a:t>
            </a:r>
          </a:p>
          <a:p>
            <a:pPr algn="just"/>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defRPr/>
            </a:pPr>
            <a:r>
              <a:rPr lang="ru-RU" dirty="0" smtClean="0"/>
              <a:t>Так же в настройках параметров</a:t>
            </a:r>
            <a:r>
              <a:rPr lang="ru-RU" baseline="0" dirty="0" smtClean="0"/>
              <a:t> учета </a:t>
            </a:r>
            <a:r>
              <a:rPr lang="ru-RU" dirty="0" smtClean="0"/>
              <a:t>можно задать правила распределения расхода ГСМ по маркам параметром «Способ распределения расхода ГСМ по маркам».</a:t>
            </a:r>
          </a:p>
          <a:p>
            <a:pPr>
              <a:defRPr/>
            </a:pPr>
            <a:r>
              <a:rPr lang="ru-RU" dirty="0" smtClean="0"/>
              <a:t>Доступны следующие способы распределения:</a:t>
            </a:r>
          </a:p>
          <a:p>
            <a:pPr>
              <a:defRPr/>
            </a:pPr>
            <a:r>
              <a:rPr lang="ru-RU" dirty="0" smtClean="0"/>
              <a:t>По количеству в баках соответствующей марки ГСМ (По возрастанию) – сначала будут списываться те марки ГСМ, которых в баке меньше;</a:t>
            </a:r>
          </a:p>
          <a:p>
            <a:pPr>
              <a:defRPr/>
            </a:pPr>
            <a:r>
              <a:rPr lang="ru-RU" dirty="0" smtClean="0"/>
              <a:t>По количеству в баках соответствующей марки ГСМ (По убыванию) – сначала будут списываться те марки ГСМ, которых в баке больше;</a:t>
            </a:r>
          </a:p>
          <a:p>
            <a:pPr>
              <a:defRPr/>
            </a:pPr>
            <a:r>
              <a:rPr lang="ru-RU" dirty="0" smtClean="0"/>
              <a:t>Пропорционально остаткам в баках – расход по маркам распределяется пропорционально их остаткам в баке транспортного средства.;</a:t>
            </a:r>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Результат расчета и распределенный расход по маркам могут быть округлены автоматически. Правила округления задаются в настройках параметров учета параметрами «Порядок округления» и «Метод округления».</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 создании номенклатуры обязательно указывается вид номенклатуры «Топливо и ГСМ» - это необходимо для корректного формирования отчетов, а также отбор по виду номенклатуры используется при заполнении документа по списанию ГСМ по нормам – «Путевой лист»</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Приобретение за оплату талонов на бензин, литров определенной марки бензина в конфигурации оформляется документом «Поступление ТМЗ и услуг» с видом операции «Покупка».</a:t>
            </a:r>
          </a:p>
          <a:p>
            <a:r>
              <a:rPr lang="ru-RU" dirty="0" smtClean="0"/>
              <a:t>В табличной части «ТМЗ» документа указывается приобретаемая номенклатура, ее количество и счет бухгалтерского учета.</a:t>
            </a:r>
          </a:p>
          <a:p>
            <a:r>
              <a:rPr lang="ru-RU" dirty="0" smtClean="0"/>
              <a:t>В шапке документа «Поступление ТМЗ и услуг» указывается контрагент, у которого были приобретены ГСМ и место хранения, на которое они будут оприходованы.</a:t>
            </a:r>
          </a:p>
          <a:p>
            <a:r>
              <a:rPr lang="ru-RU" dirty="0" smtClean="0"/>
              <a:t>При проведении документа формируется проводка по поступлению ГСМ на центр материальной ответственности учреждения.</a:t>
            </a:r>
          </a:p>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Факт оплаты поставщику за приобретенные ГСМ оформляется денежным документом, например, документом «Счет к оплате», который можно ввести на основании документа «Поступление ТМЗ и услуг».</a:t>
            </a:r>
          </a:p>
          <a:p>
            <a:r>
              <a:rPr lang="ru-RU" dirty="0" smtClean="0"/>
              <a:t>При проведении документа «Счет к оплате» формируется проводка по списанию денежных средств со счета учреждения.</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Кроме приобретения за оплату, ГСМ в учреждение могут поступить и безвозмездно, например, по централизованному снабжению. Для оформления операции безвозмездного получения запасов предусмотрен специализированный документ «Безвозмездное получение». Этот документ заполняется аналогично ранее рассмотренному документу «Поступление ТМЗ и услуг».</a:t>
            </a:r>
          </a:p>
          <a:p>
            <a:r>
              <a:rPr lang="ru-RU" dirty="0" smtClean="0"/>
              <a:t>При проведении документа формируется проводка по безвозмездному поступлению запасов, следовательно, платежный документ в этом случае вводить не нужно.</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3" name="Рисунок 6"/>
          <p:cNvPicPr>
            <a:picLocks noChangeAspect="1"/>
          </p:cNvPicPr>
          <p:nvPr/>
        </p:nvPicPr>
        <p:blipFill>
          <a:blip r:embed="rId2" cstate="print"/>
          <a:srcRect l="13615" t="388" b="2429"/>
          <a:stretch>
            <a:fillRect/>
          </a:stretch>
        </p:blipFill>
        <p:spPr bwMode="auto">
          <a:xfrm>
            <a:off x="0" y="-4763"/>
            <a:ext cx="9144000" cy="6858001"/>
          </a:xfrm>
          <a:prstGeom prst="rect">
            <a:avLst/>
          </a:prstGeom>
          <a:noFill/>
          <a:ln w="9525">
            <a:noFill/>
            <a:miter lim="800000"/>
            <a:headEnd/>
            <a:tailEnd/>
          </a:ln>
        </p:spPr>
      </p:pic>
      <p:pic>
        <p:nvPicPr>
          <p:cNvPr id="4" name="Рисунок 10"/>
          <p:cNvPicPr>
            <a:picLocks noChangeAspect="1"/>
          </p:cNvPicPr>
          <p:nvPr/>
        </p:nvPicPr>
        <p:blipFill>
          <a:blip r:embed="rId3" cstate="print"/>
          <a:srcRect/>
          <a:stretch>
            <a:fillRect/>
          </a:stretch>
        </p:blipFill>
        <p:spPr bwMode="auto">
          <a:xfrm>
            <a:off x="107950" y="44450"/>
            <a:ext cx="1009650" cy="1163638"/>
          </a:xfrm>
          <a:prstGeom prst="rect">
            <a:avLst/>
          </a:prstGeom>
          <a:noFill/>
          <a:ln w="9525">
            <a:noFill/>
            <a:miter lim="800000"/>
            <a:headEnd/>
            <a:tailEnd/>
          </a:ln>
        </p:spPr>
      </p:pic>
      <p:pic>
        <p:nvPicPr>
          <p:cNvPr id="5" name="Picture 4" descr="\\SERVERDOMAIN\Home\S_Stepanov\Госсектор презентация\test\2.png"/>
          <p:cNvPicPr>
            <a:picLocks noChangeAspect="1" noChangeArrowheads="1"/>
          </p:cNvPicPr>
          <p:nvPr/>
        </p:nvPicPr>
        <p:blipFill>
          <a:blip r:embed="rId4" cstate="print"/>
          <a:srcRect/>
          <a:stretch>
            <a:fillRect/>
          </a:stretch>
        </p:blipFill>
        <p:spPr bwMode="auto">
          <a:xfrm>
            <a:off x="-6350" y="-4763"/>
            <a:ext cx="9150350" cy="2005013"/>
          </a:xfrm>
          <a:prstGeom prst="rect">
            <a:avLst/>
          </a:prstGeom>
          <a:noFill/>
          <a:ln w="9525">
            <a:noFill/>
            <a:miter lim="800000"/>
            <a:headEnd/>
            <a:tailEnd/>
          </a:ln>
        </p:spPr>
      </p:pic>
      <p:sp>
        <p:nvSpPr>
          <p:cNvPr id="2" name="Заголовок 1"/>
          <p:cNvSpPr>
            <a:spLocks noGrp="1"/>
          </p:cNvSpPr>
          <p:nvPr>
            <p:ph type="ctrTitle"/>
          </p:nvPr>
        </p:nvSpPr>
        <p:spPr>
          <a:xfrm>
            <a:off x="467544" y="2607047"/>
            <a:ext cx="8208912" cy="1470025"/>
          </a:xfrm>
        </p:spPr>
        <p:txBody>
          <a:bodyPr/>
          <a:lstStyle>
            <a:lvl1pPr>
              <a:defRPr b="1">
                <a:solidFill>
                  <a:srgbClr val="DA251D"/>
                </a:solidFill>
                <a:effectLst>
                  <a:outerShdw blurRad="38100" dist="38100" dir="2700000" algn="tl">
                    <a:srgbClr val="000000">
                      <a:alpha val="43137"/>
                    </a:srgbClr>
                  </a:outerShdw>
                </a:effectLst>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0" y="0"/>
            <a:ext cx="9144000" cy="1052513"/>
          </a:xfrm>
          <a:prstGeom prst="rect">
            <a:avLst/>
          </a:prstGeom>
          <a:solidFill>
            <a:srgbClr val="FFE372"/>
          </a:solidFill>
          <a:ln>
            <a:noFill/>
          </a:ln>
          <a:effectLst>
            <a:outerShdw blurRad="88900" dist="254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0" y="6599238"/>
            <a:ext cx="9144000" cy="258762"/>
          </a:xfrm>
          <a:prstGeom prst="rect">
            <a:avLst/>
          </a:prstGeom>
          <a:gradFill flip="none" rotWithShape="1">
            <a:gsLst>
              <a:gs pos="51000">
                <a:srgbClr val="FFF1B3"/>
              </a:gs>
              <a:gs pos="0">
                <a:srgbClr val="FFFFFF"/>
              </a:gs>
              <a:gs pos="100000">
                <a:srgbClr val="FBD3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 name="Рисунок 11"/>
          <p:cNvPicPr>
            <a:picLocks noChangeAspect="1"/>
          </p:cNvPicPr>
          <p:nvPr/>
        </p:nvPicPr>
        <p:blipFill>
          <a:blip r:embed="rId2" cstate="print"/>
          <a:srcRect/>
          <a:stretch>
            <a:fillRect/>
          </a:stretch>
        </p:blipFill>
        <p:spPr bwMode="auto">
          <a:xfrm>
            <a:off x="34925" y="6149975"/>
            <a:ext cx="576263" cy="663575"/>
          </a:xfrm>
          <a:prstGeom prst="rect">
            <a:avLst/>
          </a:prstGeom>
          <a:noFill/>
          <a:ln w="9525">
            <a:noFill/>
            <a:miter lim="800000"/>
            <a:headEnd/>
            <a:tailEnd/>
          </a:ln>
        </p:spPr>
      </p:pic>
      <p:pic>
        <p:nvPicPr>
          <p:cNvPr id="7" name="Picture 3" descr="\\SERVERDOMAIN\Home\S_Stepanov\Госсектор презентация\test\1.png"/>
          <p:cNvPicPr>
            <a:picLocks noChangeAspect="1" noChangeArrowheads="1"/>
          </p:cNvPicPr>
          <p:nvPr/>
        </p:nvPicPr>
        <p:blipFill>
          <a:blip r:embed="rId3" cstate="print"/>
          <a:srcRect/>
          <a:stretch>
            <a:fillRect/>
          </a:stretch>
        </p:blipFill>
        <p:spPr bwMode="auto">
          <a:xfrm>
            <a:off x="3614738" y="0"/>
            <a:ext cx="5537200" cy="1052513"/>
          </a:xfrm>
          <a:prstGeom prst="rect">
            <a:avLst/>
          </a:prstGeom>
          <a:noFill/>
          <a:ln w="9525">
            <a:noFill/>
            <a:miter lim="800000"/>
            <a:headEnd/>
            <a:tailEnd/>
          </a:ln>
        </p:spPr>
      </p:pic>
      <p:sp>
        <p:nvSpPr>
          <p:cNvPr id="3" name="Объект 2"/>
          <p:cNvSpPr>
            <a:spLocks noGrp="1"/>
          </p:cNvSpPr>
          <p:nvPr>
            <p:ph idx="1"/>
          </p:nvPr>
        </p:nvSpPr>
        <p:spPr>
          <a:xfrm>
            <a:off x="179512" y="1268760"/>
            <a:ext cx="8784976" cy="5112568"/>
          </a:xfrm>
          <a:ln>
            <a:noFill/>
          </a:ln>
        </p:spPr>
        <p:txBody>
          <a:bodyPr/>
          <a:lstStyle>
            <a:lvl1pPr marL="342900" indent="-360000" algn="l" defTabSz="914400" rtl="0" eaLnBrk="1" latinLnBrk="0" hangingPunct="1">
              <a:spcBef>
                <a:spcPts val="1800"/>
              </a:spcBef>
              <a:buFontTx/>
              <a:buBlip>
                <a:blip r:embed="rId4"/>
              </a:buBlip>
              <a:defRPr lang="ru-RU" sz="3000" b="1" i="0" kern="1200" dirty="0" smtClean="0">
                <a:solidFill>
                  <a:srgbClr val="794D2D"/>
                </a:solidFill>
                <a:latin typeface="Arial" pitchFamily="34" charset="0"/>
                <a:ea typeface="+mj-ea"/>
                <a:cs typeface="Arial" pitchFamily="34" charset="0"/>
              </a:defRPr>
            </a:lvl1pPr>
            <a:lvl2pPr marL="720000" indent="-360000">
              <a:buFontTx/>
              <a:buBlip>
                <a:blip r:embed="rId5"/>
              </a:buBlip>
              <a:defRPr sz="2600" b="1" baseline="0">
                <a:solidFill>
                  <a:schemeClr val="tx1">
                    <a:lumMod val="85000"/>
                    <a:lumOff val="15000"/>
                  </a:schemeClr>
                </a:solidFill>
              </a:defRPr>
            </a:lvl2pPr>
            <a:lvl3pPr marL="1260000" indent="-228600">
              <a:buFontTx/>
              <a:buBlip>
                <a:blip r:embed="rId6"/>
              </a:buBlip>
              <a:defRPr lang="ru-RU" sz="2000" b="1" kern="1200" baseline="0" dirty="0" smtClean="0">
                <a:solidFill>
                  <a:srgbClr val="003399"/>
                </a:solidFill>
                <a:latin typeface="Arial" pitchFamily="34" charset="0"/>
                <a:ea typeface="+mn-ea"/>
                <a:cs typeface="Arial" pitchFamily="34" charset="0"/>
              </a:defRPr>
            </a:lvl3pPr>
            <a:lvl4pPr marL="1371600" indent="0">
              <a:buClr>
                <a:schemeClr val="tx1"/>
              </a:buClr>
              <a:buFont typeface="Arial" pitchFamily="34" charset="0"/>
              <a:buNone/>
              <a:defRPr baseline="0"/>
            </a:lvl4pPr>
            <a:lvl5pPr marL="1828800" indent="0">
              <a:buNone/>
              <a:defRPr/>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2" name="Заголовок 1"/>
          <p:cNvSpPr>
            <a:spLocks noGrp="1"/>
          </p:cNvSpPr>
          <p:nvPr>
            <p:ph type="title"/>
          </p:nvPr>
        </p:nvSpPr>
        <p:spPr>
          <a:xfrm>
            <a:off x="0" y="0"/>
            <a:ext cx="9144000" cy="1052513"/>
          </a:xfrm>
        </p:spPr>
        <p:txBody>
          <a:bodyPr>
            <a:noAutofit/>
          </a:bodyPr>
          <a:lstStyle>
            <a:lvl1pPr algn="ctr" rtl="0" eaLnBrk="1" fontAlgn="base" hangingPunct="1">
              <a:spcBef>
                <a:spcPct val="0"/>
              </a:spcBef>
              <a:spcAft>
                <a:spcPct val="0"/>
              </a:spcAft>
              <a:defRPr lang="ru-RU" sz="3600" b="1" kern="1200" dirty="0">
                <a:solidFill>
                  <a:srgbClr val="DA251D"/>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ru-RU" smtClean="0"/>
              <a:t>Образец заголовка</a:t>
            </a:r>
            <a:endParaRPr lang="ru-RU" dirty="0"/>
          </a:p>
        </p:txBody>
      </p:sp>
      <p:sp>
        <p:nvSpPr>
          <p:cNvPr id="8" name="Номер слайда 5"/>
          <p:cNvSpPr>
            <a:spLocks noGrp="1"/>
          </p:cNvSpPr>
          <p:nvPr>
            <p:ph type="sldNum" sz="quarter" idx="10"/>
          </p:nvPr>
        </p:nvSpPr>
        <p:spPr>
          <a:xfrm>
            <a:off x="6953250" y="6542088"/>
            <a:ext cx="2133600" cy="365125"/>
          </a:xfrm>
        </p:spPr>
        <p:txBody>
          <a:bodyPr/>
          <a:lstStyle>
            <a:lvl1pPr>
              <a:defRPr sz="1400" b="1">
                <a:solidFill>
                  <a:srgbClr val="D2AA71"/>
                </a:solidFill>
                <a:latin typeface="Arial" pitchFamily="34" charset="0"/>
                <a:cs typeface="Arial" pitchFamily="34" charset="0"/>
              </a:defRPr>
            </a:lvl1pPr>
          </a:lstStyle>
          <a:p>
            <a:pPr>
              <a:defRPr/>
            </a:pPr>
            <a:r>
              <a:t>Слайд </a:t>
            </a:r>
            <a:fld id="{BCED8789-9C9E-4AF0-AB28-D769C5A02DB3}"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0"/>
            <a:ext cx="8229600" cy="1116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 name="Прямоугольник 7"/>
          <p:cNvSpPr/>
          <p:nvPr/>
        </p:nvSpPr>
        <p:spPr>
          <a:xfrm>
            <a:off x="0" y="6599238"/>
            <a:ext cx="9144000" cy="258762"/>
          </a:xfrm>
          <a:prstGeom prst="rect">
            <a:avLst/>
          </a:prstGeom>
          <a:gradFill flip="none" rotWithShape="1">
            <a:gsLst>
              <a:gs pos="51000">
                <a:srgbClr val="FFF1B3"/>
              </a:gs>
              <a:gs pos="0">
                <a:srgbClr val="FFFFFF"/>
              </a:gs>
              <a:gs pos="100000">
                <a:srgbClr val="FBD3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29" name="Рисунок 8"/>
          <p:cNvPicPr>
            <a:picLocks noChangeAspect="1"/>
          </p:cNvPicPr>
          <p:nvPr/>
        </p:nvPicPr>
        <p:blipFill>
          <a:blip r:embed="rId4" cstate="print"/>
          <a:srcRect/>
          <a:stretch>
            <a:fillRect/>
          </a:stretch>
        </p:blipFill>
        <p:spPr bwMode="auto">
          <a:xfrm>
            <a:off x="34925" y="6149975"/>
            <a:ext cx="576263" cy="663575"/>
          </a:xfrm>
          <a:prstGeom prst="rect">
            <a:avLst/>
          </a:prstGeom>
          <a:noFill/>
          <a:ln w="9525">
            <a:noFill/>
            <a:miter lim="800000"/>
            <a:headEnd/>
            <a:tailEnd/>
          </a:ln>
        </p:spPr>
      </p:pic>
      <p:sp>
        <p:nvSpPr>
          <p:cNvPr id="6" name="Номер слайда 5"/>
          <p:cNvSpPr>
            <a:spLocks noGrp="1"/>
          </p:cNvSpPr>
          <p:nvPr>
            <p:ph type="sldNum" sz="quarter" idx="4"/>
          </p:nvPr>
        </p:nvSpPr>
        <p:spPr>
          <a:xfrm>
            <a:off x="6975475" y="6524625"/>
            <a:ext cx="2133600" cy="365125"/>
          </a:xfrm>
          <a:prstGeom prst="rect">
            <a:avLst/>
          </a:prstGeom>
        </p:spPr>
        <p:txBody>
          <a:bodyPr vert="horz" lIns="91440" tIns="45720" rIns="91440" bIns="45720" rtlCol="0" anchor="ctr"/>
          <a:lstStyle>
            <a:lvl1pPr algn="r" fontAlgn="auto">
              <a:spcBef>
                <a:spcPts val="0"/>
              </a:spcBef>
              <a:spcAft>
                <a:spcPts val="0"/>
              </a:spcAft>
              <a:defRPr lang="ru-RU" sz="1400" b="1" kern="1200">
                <a:solidFill>
                  <a:srgbClr val="D2AA71"/>
                </a:solidFill>
                <a:latin typeface="Arial" pitchFamily="34" charset="0"/>
                <a:ea typeface="+mn-ea"/>
                <a:cs typeface="Arial" pitchFamily="34" charset="0"/>
              </a:defRPr>
            </a:lvl1pPr>
          </a:lstStyle>
          <a:p>
            <a:pPr>
              <a:defRPr/>
            </a:pPr>
            <a:r>
              <a:t>Слайд </a:t>
            </a:r>
            <a:fld id="{A90F9864-9994-43BE-9FD4-49CC103299D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Lst>
  <p:hf hdr="0" ftr="0"/>
  <p:txStyles>
    <p:titleStyle>
      <a:lvl1pPr algn="ctr" rtl="0" eaLnBrk="1" fontAlgn="base" hangingPunct="1">
        <a:spcBef>
          <a:spcPct val="0"/>
        </a:spcBef>
        <a:spcAft>
          <a:spcPct val="0"/>
        </a:spcAft>
        <a:defRPr lang="ru-RU" sz="3600" b="1" kern="1200" dirty="0">
          <a:solidFill>
            <a:srgbClr val="794D2D"/>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794D2D"/>
          </a:solidFill>
          <a:latin typeface="Arial" charset="0"/>
          <a:cs typeface="Arial" charset="0"/>
        </a:defRPr>
      </a:lvl2pPr>
      <a:lvl3pPr algn="ctr" rtl="0" eaLnBrk="1" fontAlgn="base" hangingPunct="1">
        <a:spcBef>
          <a:spcPct val="0"/>
        </a:spcBef>
        <a:spcAft>
          <a:spcPct val="0"/>
        </a:spcAft>
        <a:defRPr sz="3600" b="1">
          <a:solidFill>
            <a:srgbClr val="794D2D"/>
          </a:solidFill>
          <a:latin typeface="Arial" charset="0"/>
          <a:cs typeface="Arial" charset="0"/>
        </a:defRPr>
      </a:lvl3pPr>
      <a:lvl4pPr algn="ctr" rtl="0" eaLnBrk="1" fontAlgn="base" hangingPunct="1">
        <a:spcBef>
          <a:spcPct val="0"/>
        </a:spcBef>
        <a:spcAft>
          <a:spcPct val="0"/>
        </a:spcAft>
        <a:defRPr sz="3600" b="1">
          <a:solidFill>
            <a:srgbClr val="794D2D"/>
          </a:solidFill>
          <a:latin typeface="Arial" charset="0"/>
          <a:cs typeface="Arial" charset="0"/>
        </a:defRPr>
      </a:lvl4pPr>
      <a:lvl5pPr algn="ctr" rtl="0" eaLnBrk="1" fontAlgn="base" hangingPunct="1">
        <a:spcBef>
          <a:spcPct val="0"/>
        </a:spcBef>
        <a:spcAft>
          <a:spcPct val="0"/>
        </a:spcAft>
        <a:defRPr sz="3600" b="1">
          <a:solidFill>
            <a:srgbClr val="794D2D"/>
          </a:solidFill>
          <a:latin typeface="Arial" charset="0"/>
          <a:cs typeface="Arial" charset="0"/>
        </a:defRPr>
      </a:lvl5pPr>
      <a:lvl6pPr marL="457200" algn="ctr" rtl="0" eaLnBrk="1" fontAlgn="base" hangingPunct="1">
        <a:spcBef>
          <a:spcPct val="0"/>
        </a:spcBef>
        <a:spcAft>
          <a:spcPct val="0"/>
        </a:spcAft>
        <a:defRPr sz="4400" b="1">
          <a:solidFill>
            <a:srgbClr val="794D2D"/>
          </a:solidFill>
          <a:latin typeface="Arial" charset="0"/>
          <a:cs typeface="Arial" charset="0"/>
        </a:defRPr>
      </a:lvl6pPr>
      <a:lvl7pPr marL="914400" algn="ctr" rtl="0" eaLnBrk="1" fontAlgn="base" hangingPunct="1">
        <a:spcBef>
          <a:spcPct val="0"/>
        </a:spcBef>
        <a:spcAft>
          <a:spcPct val="0"/>
        </a:spcAft>
        <a:defRPr sz="4400" b="1">
          <a:solidFill>
            <a:srgbClr val="794D2D"/>
          </a:solidFill>
          <a:latin typeface="Arial" charset="0"/>
          <a:cs typeface="Arial" charset="0"/>
        </a:defRPr>
      </a:lvl7pPr>
      <a:lvl8pPr marL="1371600" algn="ctr" rtl="0" eaLnBrk="1" fontAlgn="base" hangingPunct="1">
        <a:spcBef>
          <a:spcPct val="0"/>
        </a:spcBef>
        <a:spcAft>
          <a:spcPct val="0"/>
        </a:spcAft>
        <a:defRPr sz="4400" b="1">
          <a:solidFill>
            <a:srgbClr val="794D2D"/>
          </a:solidFill>
          <a:latin typeface="Arial" charset="0"/>
          <a:cs typeface="Arial" charset="0"/>
        </a:defRPr>
      </a:lvl8pPr>
      <a:lvl9pPr marL="1828800" algn="ctr" rtl="0" eaLnBrk="1" fontAlgn="base" hangingPunct="1">
        <a:spcBef>
          <a:spcPct val="0"/>
        </a:spcBef>
        <a:spcAft>
          <a:spcPct val="0"/>
        </a:spcAft>
        <a:defRPr sz="4400" b="1">
          <a:solidFill>
            <a:srgbClr val="794D2D"/>
          </a:solidFill>
          <a:latin typeface="Arial" charset="0"/>
          <a:cs typeface="Arial" charset="0"/>
        </a:defRPr>
      </a:lvl9pPr>
    </p:titleStyle>
    <p:bodyStyle>
      <a:lvl1pPr marL="439738" indent="-457200" algn="l" rtl="0" eaLnBrk="1" fontAlgn="base" hangingPunct="1">
        <a:spcBef>
          <a:spcPct val="20000"/>
        </a:spcBef>
        <a:spcAft>
          <a:spcPct val="0"/>
        </a:spcAft>
        <a:buBlip>
          <a:blip r:embed="rId5"/>
        </a:buBlip>
        <a:defRPr lang="ru-RU" sz="3000" b="1" kern="1200" dirty="0">
          <a:solidFill>
            <a:srgbClr val="794D2D"/>
          </a:solidFill>
          <a:latin typeface="Arial" pitchFamily="34" charset="0"/>
          <a:ea typeface="+mj-ea"/>
          <a:cs typeface="Arial" pitchFamily="34" charset="0"/>
        </a:defRPr>
      </a:lvl1pPr>
      <a:lvl2pPr marL="815975" indent="-457200" algn="l" rtl="0" eaLnBrk="1" fontAlgn="base" hangingPunct="1">
        <a:spcBef>
          <a:spcPct val="20000"/>
        </a:spcBef>
        <a:spcAft>
          <a:spcPct val="0"/>
        </a:spcAft>
        <a:buBlip>
          <a:blip r:embed="rId6"/>
        </a:buBlip>
        <a:defRPr lang="ru-RU" sz="2600" b="1" kern="1200" dirty="0">
          <a:solidFill>
            <a:srgbClr val="262626"/>
          </a:solidFill>
          <a:latin typeface="Arial" pitchFamily="34" charset="0"/>
          <a:ea typeface="+mn-ea"/>
          <a:cs typeface="Arial" pitchFamily="34" charset="0"/>
        </a:defRPr>
      </a:lvl2pPr>
      <a:lvl3pPr marL="1373188" indent="-342900" algn="l" rtl="0" eaLnBrk="1" fontAlgn="base" hangingPunct="1">
        <a:spcBef>
          <a:spcPct val="20000"/>
        </a:spcBef>
        <a:spcAft>
          <a:spcPct val="0"/>
        </a:spcAft>
        <a:buBlip>
          <a:blip r:embed="rId7"/>
        </a:buBlip>
        <a:defRPr lang="ru-RU" sz="2000" b="1" kern="1200" dirty="0">
          <a:solidFill>
            <a:srgbClr val="003399"/>
          </a:solidFill>
          <a:latin typeface="Arial" pitchFamily="34" charset="0"/>
          <a:ea typeface="+mn-ea"/>
          <a:cs typeface="Arial" pitchFamily="34" charset="0"/>
        </a:defRPr>
      </a:lvl3pPr>
      <a:lvl4pPr marL="1655763" indent="-342900" algn="l" rtl="0" eaLnBrk="1" fontAlgn="base" hangingPunct="1">
        <a:spcBef>
          <a:spcPct val="20000"/>
        </a:spcBef>
        <a:spcAft>
          <a:spcPct val="0"/>
        </a:spcAft>
        <a:buClr>
          <a:srgbClr val="482400"/>
        </a:buClr>
        <a:buFont typeface="Arial" charset="0"/>
        <a:buChar char="•"/>
        <a:defRPr lang="ru-RU" sz="1600" kern="1200" dirty="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одзаголовок 2"/>
          <p:cNvSpPr txBox="1">
            <a:spLocks/>
          </p:cNvSpPr>
          <p:nvPr/>
        </p:nvSpPr>
        <p:spPr bwMode="auto">
          <a:xfrm>
            <a:off x="4356100" y="5229225"/>
            <a:ext cx="4786313" cy="936625"/>
          </a:xfrm>
          <a:prstGeom prst="rect">
            <a:avLst/>
          </a:prstGeom>
          <a:solidFill>
            <a:srgbClr val="FBD353"/>
          </a:solidFill>
          <a:ln w="9525">
            <a:noFill/>
            <a:miter lim="800000"/>
            <a:headEnd/>
            <a:tailEnd/>
          </a:ln>
        </p:spPr>
        <p:txBody>
          <a:bodyPr/>
          <a:lstStyle/>
          <a:p>
            <a:pPr algn="r">
              <a:spcBef>
                <a:spcPts val="600"/>
              </a:spcBef>
              <a:tabLst>
                <a:tab pos="3860800" algn="l"/>
              </a:tabLst>
            </a:pPr>
            <a:r>
              <a:rPr lang="ru-RU" altLang="ru-RU" sz="2800" dirty="0">
                <a:solidFill>
                  <a:srgbClr val="794D2D"/>
                </a:solidFill>
                <a:latin typeface="Arial" charset="0"/>
              </a:rPr>
              <a:t/>
            </a:r>
            <a:br>
              <a:rPr lang="ru-RU" altLang="ru-RU" sz="2800" dirty="0">
                <a:solidFill>
                  <a:srgbClr val="794D2D"/>
                </a:solidFill>
                <a:latin typeface="Arial" charset="0"/>
              </a:rPr>
            </a:br>
            <a:r>
              <a:rPr lang="ru-RU" altLang="ru-RU" sz="2800" dirty="0">
                <a:solidFill>
                  <a:srgbClr val="794D2D"/>
                </a:solidFill>
                <a:latin typeface="Arial" charset="0"/>
              </a:rPr>
              <a:t>1С-Рейтинг</a:t>
            </a:r>
          </a:p>
        </p:txBody>
      </p:sp>
      <p:sp>
        <p:nvSpPr>
          <p:cNvPr id="7" name="Заголовок 1"/>
          <p:cNvSpPr txBox="1">
            <a:spLocks/>
          </p:cNvSpPr>
          <p:nvPr/>
        </p:nvSpPr>
        <p:spPr>
          <a:xfrm>
            <a:off x="5300663" y="6308725"/>
            <a:ext cx="3829050" cy="396875"/>
          </a:xfrm>
          <a:prstGeom prst="rect">
            <a:avLst/>
          </a:prstGeom>
        </p:spPr>
        <p:txBody>
          <a:bodyPr anchor="ctr">
            <a:normAutofit fontScale="97500"/>
          </a:bodyPr>
          <a:lstStyle>
            <a:lvl1pPr algn="ctr" defTabSz="914400" rtl="0" eaLnBrk="1" latinLnBrk="0" hangingPunct="1">
              <a:spcBef>
                <a:spcPct val="0"/>
              </a:spcBef>
              <a:buNone/>
              <a:defRPr lang="ru-RU" sz="4400" b="1" kern="1200" dirty="0" smtClean="0">
                <a:solidFill>
                  <a:srgbClr val="DA251D"/>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fontAlgn="auto">
              <a:spcAft>
                <a:spcPts val="0"/>
              </a:spcAft>
              <a:defRPr/>
            </a:pPr>
            <a:endParaRPr sz="1800" b="0" dirty="0">
              <a:solidFill>
                <a:srgbClr val="794D2D"/>
              </a:solidFill>
              <a:effectLst/>
            </a:endParaRPr>
          </a:p>
        </p:txBody>
      </p:sp>
      <p:sp>
        <p:nvSpPr>
          <p:cNvPr id="3" name="Заголовок 2"/>
          <p:cNvSpPr>
            <a:spLocks noGrp="1"/>
          </p:cNvSpPr>
          <p:nvPr>
            <p:ph type="ctrTitle"/>
          </p:nvPr>
        </p:nvSpPr>
        <p:spPr>
          <a:xfrm>
            <a:off x="468313" y="2679700"/>
            <a:ext cx="8207375" cy="1470025"/>
          </a:xfrm>
        </p:spPr>
        <p:txBody>
          <a:bodyPr/>
          <a:lstStyle/>
          <a:p>
            <a:pPr>
              <a:spcBef>
                <a:spcPts val="1200"/>
              </a:spcBef>
              <a:defRPr/>
            </a:pPr>
            <a:r>
              <a:rPr lang="ru-RU" dirty="0" smtClean="0"/>
              <a:t>Порядок оформления операций по учету ГСМ</a:t>
            </a:r>
            <a:br>
              <a:rPr lang="ru-RU" dirty="0" smtClean="0"/>
            </a:br>
            <a:r>
              <a:rPr lang="ru-RU" dirty="0" smtClean="0"/>
              <a:t> в «Госсектор: Бухгалтерия государственного учреждения для Казахстана»</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Поступление ГСМ</a:t>
            </a:r>
            <a:endParaRPr altLang="ru-RU" sz="2800"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pPr algn="just"/>
            <a:r>
              <a:rPr lang="ru-RU" sz="2000" dirty="0"/>
              <a:t>Приобретение за оплату как талонов на бензин, так и литров определенной марки бензина в конфигурации оформляется документом «Поступление ТМЗ и услуг»</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10</a:t>
            </a:fld>
            <a:endParaRPr altLang="ru-RU" smtClean="0">
              <a:latin typeface="Arial" charset="0"/>
              <a:cs typeface="Arial" charset="0"/>
            </a:endParaRPr>
          </a:p>
        </p:txBody>
      </p:sp>
      <p:pic>
        <p:nvPicPr>
          <p:cNvPr id="10" name="Рисунок 14" descr="2014-10-16_1_ПоступлениеТМЗ.png"/>
          <p:cNvPicPr>
            <a:picLocks noChangeAspect="1"/>
          </p:cNvPicPr>
          <p:nvPr/>
        </p:nvPicPr>
        <p:blipFill>
          <a:blip r:embed="rId3" cstate="print"/>
          <a:srcRect/>
          <a:stretch>
            <a:fillRect/>
          </a:stretch>
        </p:blipFill>
        <p:spPr bwMode="auto">
          <a:xfrm>
            <a:off x="649609" y="2348880"/>
            <a:ext cx="8170863" cy="406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Оплата поставщику</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11</a:t>
            </a:fld>
            <a:endParaRPr altLang="ru-RU" smtClean="0">
              <a:latin typeface="Arial" charset="0"/>
              <a:cs typeface="Arial" charset="0"/>
            </a:endParaRPr>
          </a:p>
        </p:txBody>
      </p:sp>
      <p:pic>
        <p:nvPicPr>
          <p:cNvPr id="6" name="Содержимое 11" descr="2014-10-16_1_ПоступлениеТМЗ.png"/>
          <p:cNvPicPr>
            <a:picLocks noChangeAspect="1"/>
          </p:cNvPicPr>
          <p:nvPr/>
        </p:nvPicPr>
        <p:blipFill>
          <a:blip r:embed="rId3" cstate="print"/>
          <a:srcRect/>
          <a:stretch>
            <a:fillRect/>
          </a:stretch>
        </p:blipFill>
        <p:spPr bwMode="auto">
          <a:xfrm>
            <a:off x="179388" y="1700213"/>
            <a:ext cx="8748712" cy="4357687"/>
          </a:xfrm>
          <a:prstGeom prst="rect">
            <a:avLst/>
          </a:prstGeom>
          <a:noFill/>
          <a:ln w="9525">
            <a:noFill/>
            <a:miter lim="800000"/>
            <a:headEnd/>
            <a:tailEnd/>
          </a:ln>
        </p:spPr>
      </p:pic>
      <p:pic>
        <p:nvPicPr>
          <p:cNvPr id="7" name="Рисунок 4" descr="2014-10-16_4_СчетКОплате.png"/>
          <p:cNvPicPr>
            <a:picLocks noChangeAspect="1"/>
          </p:cNvPicPr>
          <p:nvPr/>
        </p:nvPicPr>
        <p:blipFill>
          <a:blip r:embed="rId4" cstate="print"/>
          <a:srcRect/>
          <a:stretch>
            <a:fillRect/>
          </a:stretch>
        </p:blipFill>
        <p:spPr bwMode="auto">
          <a:xfrm>
            <a:off x="2339975" y="1341438"/>
            <a:ext cx="65913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Безвозмездное получение</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12</a:t>
            </a:fld>
            <a:endParaRPr altLang="ru-RU" smtClean="0">
              <a:latin typeface="Arial" charset="0"/>
              <a:cs typeface="Arial" charset="0"/>
            </a:endParaRPr>
          </a:p>
        </p:txBody>
      </p:sp>
      <p:sp>
        <p:nvSpPr>
          <p:cNvPr id="8" name="Прямоугольник 7"/>
          <p:cNvSpPr/>
          <p:nvPr/>
        </p:nvSpPr>
        <p:spPr>
          <a:xfrm>
            <a:off x="251520" y="1196752"/>
            <a:ext cx="8496944" cy="1015663"/>
          </a:xfrm>
          <a:prstGeom prst="rect">
            <a:avLst/>
          </a:prstGeom>
        </p:spPr>
        <p:txBody>
          <a:bodyPr wrap="square">
            <a:spAutoFit/>
          </a:bodyPr>
          <a:lstStyle/>
          <a:p>
            <a:pPr marL="342900" indent="-360000" algn="just">
              <a:spcBef>
                <a:spcPts val="1800"/>
              </a:spcBef>
              <a:buBlip>
                <a:blip r:embed="rId3"/>
              </a:buBlip>
              <a:defRPr/>
            </a:pPr>
            <a:r>
              <a:rPr lang="ru-RU" sz="2000" b="1" dirty="0" smtClean="0">
                <a:solidFill>
                  <a:srgbClr val="794D2D"/>
                </a:solidFill>
                <a:latin typeface="Arial" pitchFamily="34" charset="0"/>
                <a:ea typeface="+mj-ea"/>
                <a:cs typeface="Arial" pitchFamily="34" charset="0"/>
              </a:rPr>
              <a:t>Для оформления операции безвозмездного получения запасов предусмотрен специализированный документ «Безвозмездное получение</a:t>
            </a:r>
            <a:r>
              <a:rPr lang="ru-RU" sz="2000" b="1" dirty="0" smtClean="0">
                <a:solidFill>
                  <a:srgbClr val="794D2D"/>
                </a:solidFill>
                <a:latin typeface="Arial" pitchFamily="34" charset="0"/>
                <a:ea typeface="+mj-ea"/>
                <a:cs typeface="Arial" pitchFamily="34" charset="0"/>
              </a:rPr>
              <a:t>»</a:t>
            </a:r>
            <a:endParaRPr lang="ru-RU" sz="2000" b="1" dirty="0" smtClean="0">
              <a:solidFill>
                <a:srgbClr val="794D2D"/>
              </a:solidFill>
              <a:latin typeface="Arial" pitchFamily="34" charset="0"/>
              <a:ea typeface="+mj-ea"/>
              <a:cs typeface="Arial" pitchFamily="34" charset="0"/>
            </a:endParaRPr>
          </a:p>
        </p:txBody>
      </p:sp>
      <p:pic>
        <p:nvPicPr>
          <p:cNvPr id="9" name="Рисунок 7" descr="2014-10-16_5_БезвозмездноеПолучение.png"/>
          <p:cNvPicPr>
            <a:picLocks noChangeAspect="1"/>
          </p:cNvPicPr>
          <p:nvPr/>
        </p:nvPicPr>
        <p:blipFill>
          <a:blip r:embed="rId4" cstate="print"/>
          <a:srcRect/>
          <a:stretch>
            <a:fillRect/>
          </a:stretch>
        </p:blipFill>
        <p:spPr bwMode="auto">
          <a:xfrm>
            <a:off x="684213" y="2349500"/>
            <a:ext cx="7762875" cy="405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Перемещение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13</a:t>
            </a:fld>
            <a:endParaRPr altLang="ru-RU" smtClean="0">
              <a:latin typeface="Arial" charset="0"/>
              <a:cs typeface="Arial" charset="0"/>
            </a:endParaRPr>
          </a:p>
        </p:txBody>
      </p:sp>
      <p:sp>
        <p:nvSpPr>
          <p:cNvPr id="8" name="Прямоугольник 7"/>
          <p:cNvSpPr/>
          <p:nvPr/>
        </p:nvSpPr>
        <p:spPr>
          <a:xfrm>
            <a:off x="251520" y="1196752"/>
            <a:ext cx="8496944" cy="1015663"/>
          </a:xfrm>
          <a:prstGeom prst="rect">
            <a:avLst/>
          </a:prstGeom>
        </p:spPr>
        <p:txBody>
          <a:bodyPr wrap="square">
            <a:spAutoFit/>
          </a:bodyPr>
          <a:lstStyle/>
          <a:p>
            <a:pPr marL="342900" indent="-360000" algn="just">
              <a:spcBef>
                <a:spcPts val="1800"/>
              </a:spcBef>
              <a:buBlip>
                <a:blip r:embed="rId3"/>
              </a:buBlip>
              <a:defRPr/>
            </a:pPr>
            <a:r>
              <a:rPr lang="ru-RU" sz="2000" b="1" dirty="0" smtClean="0">
                <a:solidFill>
                  <a:srgbClr val="794D2D"/>
                </a:solidFill>
                <a:latin typeface="Arial" pitchFamily="34" charset="0"/>
                <a:ea typeface="+mj-ea"/>
                <a:cs typeface="Arial" pitchFamily="34" charset="0"/>
              </a:rPr>
              <a:t>Для оформления операций по выдаче ГСМ в подотчет водителей  и  по операциям перемещения ГСМ используется документ «Перемещение ТМЗ»</a:t>
            </a:r>
          </a:p>
        </p:txBody>
      </p:sp>
      <p:pic>
        <p:nvPicPr>
          <p:cNvPr id="6" name="Рисунок 5" descr="2014-10-16_7_ПеремещениеТМЗ.png"/>
          <p:cNvPicPr>
            <a:picLocks noChangeAspect="1"/>
          </p:cNvPicPr>
          <p:nvPr/>
        </p:nvPicPr>
        <p:blipFill>
          <a:blip r:embed="rId4" cstate="print"/>
          <a:srcRect/>
          <a:stretch>
            <a:fillRect/>
          </a:stretch>
        </p:blipFill>
        <p:spPr bwMode="auto">
          <a:xfrm>
            <a:off x="971550" y="2406650"/>
            <a:ext cx="7200900" cy="404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Перемещение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14</a:t>
            </a:fld>
            <a:endParaRPr altLang="ru-RU" smtClean="0">
              <a:latin typeface="Arial" charset="0"/>
              <a:cs typeface="Arial" charset="0"/>
            </a:endParaRPr>
          </a:p>
        </p:txBody>
      </p:sp>
      <p:pic>
        <p:nvPicPr>
          <p:cNvPr id="7" name="Рисунок 5" descr="2014-10-16_7_ПеремещениеТМЗ.png"/>
          <p:cNvPicPr>
            <a:picLocks noChangeAspect="1"/>
          </p:cNvPicPr>
          <p:nvPr/>
        </p:nvPicPr>
        <p:blipFill>
          <a:blip r:embed="rId3" cstate="print"/>
          <a:srcRect/>
          <a:stretch>
            <a:fillRect/>
          </a:stretch>
        </p:blipFill>
        <p:spPr bwMode="auto">
          <a:xfrm>
            <a:off x="900361" y="1052736"/>
            <a:ext cx="7842250" cy="4405312"/>
          </a:xfrm>
          <a:prstGeom prst="rect">
            <a:avLst/>
          </a:prstGeom>
          <a:noFill/>
          <a:ln w="9525">
            <a:noFill/>
            <a:miter lim="800000"/>
            <a:headEnd/>
            <a:tailEnd/>
          </a:ln>
        </p:spPr>
      </p:pic>
      <p:pic>
        <p:nvPicPr>
          <p:cNvPr id="9" name="Рисунок 7" descr="2014-10-16_8_Центры_материальной_ответственности.png"/>
          <p:cNvPicPr>
            <a:picLocks noChangeAspect="1"/>
          </p:cNvPicPr>
          <p:nvPr/>
        </p:nvPicPr>
        <p:blipFill>
          <a:blip r:embed="rId4" cstate="print"/>
          <a:srcRect/>
          <a:stretch>
            <a:fillRect/>
          </a:stretch>
        </p:blipFill>
        <p:spPr bwMode="auto">
          <a:xfrm>
            <a:off x="395536" y="3284761"/>
            <a:ext cx="8720138" cy="2879725"/>
          </a:xfrm>
          <a:prstGeom prst="rect">
            <a:avLst/>
          </a:prstGeom>
          <a:noFill/>
          <a:ln w="9525">
            <a:noFill/>
            <a:miter lim="800000"/>
            <a:headEnd/>
            <a:tailEnd/>
          </a:ln>
        </p:spPr>
      </p:pic>
      <p:sp>
        <p:nvSpPr>
          <p:cNvPr id="10" name="Прямоугольник 8"/>
          <p:cNvSpPr>
            <a:spLocks noChangeArrowheads="1"/>
          </p:cNvSpPr>
          <p:nvPr/>
        </p:nvSpPr>
        <p:spPr bwMode="auto">
          <a:xfrm>
            <a:off x="971799" y="2276698"/>
            <a:ext cx="3744912" cy="21590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11" name="Прямоугольник 9"/>
          <p:cNvSpPr>
            <a:spLocks noChangeArrowheads="1"/>
          </p:cNvSpPr>
          <p:nvPr/>
        </p:nvSpPr>
        <p:spPr bwMode="auto">
          <a:xfrm>
            <a:off x="4788149" y="2276698"/>
            <a:ext cx="3889375" cy="21590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12" name="Прямоугольник 10"/>
          <p:cNvSpPr>
            <a:spLocks noChangeArrowheads="1"/>
          </p:cNvSpPr>
          <p:nvPr/>
        </p:nvSpPr>
        <p:spPr bwMode="auto">
          <a:xfrm>
            <a:off x="395536" y="3284761"/>
            <a:ext cx="8713788" cy="2879725"/>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cxnSp>
        <p:nvCxnSpPr>
          <p:cNvPr id="13" name="Соединительная линия уступом 18"/>
          <p:cNvCxnSpPr>
            <a:cxnSpLocks noChangeShapeType="1"/>
          </p:cNvCxnSpPr>
          <p:nvPr/>
        </p:nvCxnSpPr>
        <p:spPr bwMode="auto">
          <a:xfrm rot="16200000" flipH="1">
            <a:off x="3258344" y="1934891"/>
            <a:ext cx="792163" cy="1908175"/>
          </a:xfrm>
          <a:prstGeom prst="bentConnector3">
            <a:avLst>
              <a:gd name="adj1" fmla="val 50000"/>
            </a:avLst>
          </a:prstGeom>
          <a:noFill/>
          <a:ln w="44450" algn="ctr">
            <a:solidFill>
              <a:srgbClr val="CC3300"/>
            </a:solidFill>
            <a:round/>
            <a:headEnd/>
            <a:tailEnd type="arrow" w="med" len="med"/>
          </a:ln>
        </p:spPr>
      </p:cxnSp>
      <p:cxnSp>
        <p:nvCxnSpPr>
          <p:cNvPr id="14" name="Соединительная линия уступом 20"/>
          <p:cNvCxnSpPr>
            <a:cxnSpLocks noChangeShapeType="1"/>
          </p:cNvCxnSpPr>
          <p:nvPr/>
        </p:nvCxnSpPr>
        <p:spPr bwMode="auto">
          <a:xfrm rot="5400000">
            <a:off x="5202237" y="1899173"/>
            <a:ext cx="792163" cy="1979612"/>
          </a:xfrm>
          <a:prstGeom prst="bentConnector3">
            <a:avLst>
              <a:gd name="adj1" fmla="val 50000"/>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15</a:t>
            </a:fld>
            <a:endParaRPr altLang="ru-RU" smtClean="0">
              <a:latin typeface="Arial" charset="0"/>
              <a:cs typeface="Arial" charset="0"/>
            </a:endParaRPr>
          </a:p>
        </p:txBody>
      </p:sp>
      <p:sp>
        <p:nvSpPr>
          <p:cNvPr id="15" name="Прямоугольник 14"/>
          <p:cNvSpPr/>
          <p:nvPr/>
        </p:nvSpPr>
        <p:spPr>
          <a:xfrm>
            <a:off x="395536" y="1196752"/>
            <a:ext cx="8496944" cy="1015663"/>
          </a:xfrm>
          <a:prstGeom prst="rect">
            <a:avLst/>
          </a:prstGeom>
        </p:spPr>
        <p:txBody>
          <a:bodyPr wrap="square">
            <a:spAutoFit/>
          </a:bodyPr>
          <a:lstStyle/>
          <a:p>
            <a:pPr marL="342900" indent="-360000" algn="just">
              <a:spcBef>
                <a:spcPts val="1800"/>
              </a:spcBef>
              <a:buBlip>
                <a:blip r:embed="rId3"/>
              </a:buBlip>
              <a:defRPr/>
            </a:pPr>
            <a:r>
              <a:rPr lang="ru-RU" sz="2000" b="1" dirty="0" smtClean="0">
                <a:solidFill>
                  <a:srgbClr val="794D2D"/>
                </a:solidFill>
                <a:latin typeface="Arial" pitchFamily="34" charset="0"/>
                <a:cs typeface="Arial" pitchFamily="34" charset="0"/>
              </a:rPr>
              <a:t>Для оформления операций по выдаче ГСМ в подотчет водителей  и  по операциям перемещения ГСМ используется документ «Перемещение ТМЗ»</a:t>
            </a:r>
          </a:p>
        </p:txBody>
      </p:sp>
      <p:pic>
        <p:nvPicPr>
          <p:cNvPr id="16" name="Рисунок 8" descr="2014-10-16_9_СписаниеТМЗ.png"/>
          <p:cNvPicPr>
            <a:picLocks noChangeAspect="1"/>
          </p:cNvPicPr>
          <p:nvPr/>
        </p:nvPicPr>
        <p:blipFill>
          <a:blip r:embed="rId4" cstate="print"/>
          <a:srcRect/>
          <a:stretch>
            <a:fillRect/>
          </a:stretch>
        </p:blipFill>
        <p:spPr bwMode="auto">
          <a:xfrm>
            <a:off x="827088" y="2348880"/>
            <a:ext cx="7489825" cy="402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16</a:t>
            </a:fld>
            <a:endParaRPr altLang="ru-RU" smtClean="0">
              <a:latin typeface="Arial" charset="0"/>
              <a:cs typeface="Arial" charset="0"/>
            </a:endParaRPr>
          </a:p>
        </p:txBody>
      </p:sp>
      <p:sp>
        <p:nvSpPr>
          <p:cNvPr id="15" name="Прямоугольник 14"/>
          <p:cNvSpPr/>
          <p:nvPr/>
        </p:nvSpPr>
        <p:spPr>
          <a:xfrm>
            <a:off x="395536" y="1196752"/>
            <a:ext cx="8496944" cy="707886"/>
          </a:xfrm>
          <a:prstGeom prst="rect">
            <a:avLst/>
          </a:prstGeom>
        </p:spPr>
        <p:txBody>
          <a:bodyPr wrap="square">
            <a:spAutoFit/>
          </a:bodyPr>
          <a:lstStyle/>
          <a:p>
            <a:pPr marL="342900" indent="-360000" algn="just">
              <a:spcBef>
                <a:spcPts val="1800"/>
              </a:spcBef>
              <a:buBlip>
                <a:blip r:embed="rId3"/>
              </a:buBlip>
              <a:defRPr/>
            </a:pPr>
            <a:r>
              <a:rPr lang="ru-RU" sz="2000" b="1" dirty="0" smtClean="0">
                <a:solidFill>
                  <a:srgbClr val="794D2D"/>
                </a:solidFill>
                <a:latin typeface="Arial" pitchFamily="34" charset="0"/>
                <a:cs typeface="Arial" pitchFamily="34" charset="0"/>
              </a:rPr>
              <a:t>Списание ГСМ по нормам оформляется при помощи специализированного документа «Путевой лист»</a:t>
            </a:r>
          </a:p>
        </p:txBody>
      </p:sp>
      <p:pic>
        <p:nvPicPr>
          <p:cNvPr id="6" name="Рисунок 7" descr="2014-10-20_0934.png"/>
          <p:cNvPicPr>
            <a:picLocks noChangeAspect="1"/>
          </p:cNvPicPr>
          <p:nvPr/>
        </p:nvPicPr>
        <p:blipFill>
          <a:blip r:embed="rId4" cstate="print"/>
          <a:srcRect/>
          <a:stretch>
            <a:fillRect/>
          </a:stretch>
        </p:blipFill>
        <p:spPr bwMode="auto">
          <a:xfrm>
            <a:off x="322138" y="1988840"/>
            <a:ext cx="864235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17</a:t>
            </a:fld>
            <a:endParaRPr altLang="ru-RU" smtClean="0">
              <a:latin typeface="Arial" charset="0"/>
              <a:cs typeface="Arial" charset="0"/>
            </a:endParaRPr>
          </a:p>
        </p:txBody>
      </p:sp>
      <p:sp>
        <p:nvSpPr>
          <p:cNvPr id="15" name="Прямоугольник 14"/>
          <p:cNvSpPr/>
          <p:nvPr/>
        </p:nvSpPr>
        <p:spPr>
          <a:xfrm>
            <a:off x="395536" y="1196752"/>
            <a:ext cx="8496944" cy="707886"/>
          </a:xfrm>
          <a:prstGeom prst="rect">
            <a:avLst/>
          </a:prstGeom>
        </p:spPr>
        <p:txBody>
          <a:bodyPr wrap="square">
            <a:spAutoFit/>
          </a:bodyPr>
          <a:lstStyle/>
          <a:p>
            <a:pPr marL="342900" indent="-360000" algn="just">
              <a:spcBef>
                <a:spcPts val="1800"/>
              </a:spcBef>
              <a:buBlip>
                <a:blip r:embed="rId3"/>
              </a:buBlip>
              <a:defRPr/>
            </a:pPr>
            <a:r>
              <a:rPr lang="ru-RU" sz="2000" b="1" dirty="0" smtClean="0">
                <a:solidFill>
                  <a:srgbClr val="794D2D"/>
                </a:solidFill>
                <a:latin typeface="Arial" pitchFamily="34" charset="0"/>
                <a:cs typeface="Arial" pitchFamily="34" charset="0"/>
              </a:rPr>
              <a:t>Списание ГСМ по нормам оформляется при помощи специализированного документа «Путевой лист»</a:t>
            </a:r>
          </a:p>
        </p:txBody>
      </p:sp>
      <p:pic>
        <p:nvPicPr>
          <p:cNvPr id="7" name="Рисунок 8" descr="2014-10-20_0934.png"/>
          <p:cNvPicPr>
            <a:picLocks noChangeAspect="1"/>
          </p:cNvPicPr>
          <p:nvPr/>
        </p:nvPicPr>
        <p:blipFill>
          <a:blip r:embed="rId4" cstate="print"/>
          <a:srcRect/>
          <a:stretch>
            <a:fillRect/>
          </a:stretch>
        </p:blipFill>
        <p:spPr bwMode="auto">
          <a:xfrm>
            <a:off x="250825" y="2133600"/>
            <a:ext cx="8642350" cy="4248150"/>
          </a:xfrm>
          <a:prstGeom prst="rect">
            <a:avLst/>
          </a:prstGeom>
          <a:noFill/>
          <a:ln w="9525">
            <a:noFill/>
            <a:miter lim="800000"/>
            <a:headEnd/>
            <a:tailEnd/>
          </a:ln>
        </p:spPr>
      </p:pic>
      <p:sp>
        <p:nvSpPr>
          <p:cNvPr id="8" name="Прямоугольник 7"/>
          <p:cNvSpPr>
            <a:spLocks noChangeArrowheads="1"/>
          </p:cNvSpPr>
          <p:nvPr/>
        </p:nvSpPr>
        <p:spPr bwMode="auto">
          <a:xfrm>
            <a:off x="323850" y="3211513"/>
            <a:ext cx="3887788" cy="57785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9" name="Прямоугольник 8"/>
          <p:cNvSpPr>
            <a:spLocks noChangeArrowheads="1"/>
          </p:cNvSpPr>
          <p:nvPr/>
        </p:nvSpPr>
        <p:spPr bwMode="auto">
          <a:xfrm>
            <a:off x="5148263" y="3789164"/>
            <a:ext cx="2303462" cy="21590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18</a:t>
            </a:fld>
            <a:endParaRPr altLang="ru-RU" smtClean="0">
              <a:latin typeface="Arial" charset="0"/>
              <a:cs typeface="Arial" charset="0"/>
            </a:endParaRPr>
          </a:p>
        </p:txBody>
      </p:sp>
      <p:pic>
        <p:nvPicPr>
          <p:cNvPr id="14" name="Рисунок 8" descr="2014-10-20_0934.png"/>
          <p:cNvPicPr>
            <a:picLocks noChangeAspect="1"/>
          </p:cNvPicPr>
          <p:nvPr/>
        </p:nvPicPr>
        <p:blipFill>
          <a:blip r:embed="rId3" cstate="print"/>
          <a:srcRect/>
          <a:stretch>
            <a:fillRect/>
          </a:stretch>
        </p:blipFill>
        <p:spPr bwMode="auto">
          <a:xfrm>
            <a:off x="323726" y="1124744"/>
            <a:ext cx="8640762" cy="4249737"/>
          </a:xfrm>
          <a:prstGeom prst="rect">
            <a:avLst/>
          </a:prstGeom>
          <a:noFill/>
          <a:ln w="9525">
            <a:noFill/>
            <a:miter lim="800000"/>
            <a:headEnd/>
            <a:tailEnd/>
          </a:ln>
        </p:spPr>
      </p:pic>
      <p:pic>
        <p:nvPicPr>
          <p:cNvPr id="16" name="Рисунок 7" descr="2014-10-16_12_Спр.ТранспортноеСредство.png"/>
          <p:cNvPicPr>
            <a:picLocks noChangeAspect="1"/>
          </p:cNvPicPr>
          <p:nvPr/>
        </p:nvPicPr>
        <p:blipFill>
          <a:blip r:embed="rId4" cstate="print"/>
          <a:srcRect/>
          <a:stretch>
            <a:fillRect/>
          </a:stretch>
        </p:blipFill>
        <p:spPr bwMode="auto">
          <a:xfrm>
            <a:off x="848023" y="2997994"/>
            <a:ext cx="5164137" cy="3419475"/>
          </a:xfrm>
          <a:prstGeom prst="rect">
            <a:avLst/>
          </a:prstGeom>
          <a:noFill/>
          <a:ln w="9525">
            <a:noFill/>
            <a:miter lim="800000"/>
            <a:headEnd/>
            <a:tailEnd/>
          </a:ln>
        </p:spPr>
      </p:pic>
      <p:sp>
        <p:nvSpPr>
          <p:cNvPr id="17" name="Прямоугольник 8"/>
          <p:cNvSpPr>
            <a:spLocks noChangeArrowheads="1"/>
          </p:cNvSpPr>
          <p:nvPr/>
        </p:nvSpPr>
        <p:spPr bwMode="auto">
          <a:xfrm>
            <a:off x="395163" y="2132806"/>
            <a:ext cx="3889375" cy="288925"/>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cxnSp>
        <p:nvCxnSpPr>
          <p:cNvPr id="18" name="Shape 14"/>
          <p:cNvCxnSpPr>
            <a:cxnSpLocks noChangeShapeType="1"/>
            <a:stCxn id="17" idx="2"/>
          </p:cNvCxnSpPr>
          <p:nvPr/>
        </p:nvCxnSpPr>
        <p:spPr bwMode="auto">
          <a:xfrm rot="16200000" flipH="1">
            <a:off x="2339850" y="2421732"/>
            <a:ext cx="576263" cy="576262"/>
          </a:xfrm>
          <a:prstGeom prst="bentConnector3">
            <a:avLst>
              <a:gd name="adj1" fmla="val 50000"/>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19</a:t>
            </a:fld>
            <a:endParaRPr altLang="ru-RU" smtClean="0">
              <a:latin typeface="Arial" charset="0"/>
              <a:cs typeface="Arial" charset="0"/>
            </a:endParaRPr>
          </a:p>
        </p:txBody>
      </p:sp>
      <p:pic>
        <p:nvPicPr>
          <p:cNvPr id="8" name="Рисунок 13" descr="2014-10-20_0934.png"/>
          <p:cNvPicPr>
            <a:picLocks noChangeAspect="1"/>
          </p:cNvPicPr>
          <p:nvPr/>
        </p:nvPicPr>
        <p:blipFill>
          <a:blip r:embed="rId3" cstate="print"/>
          <a:srcRect/>
          <a:stretch>
            <a:fillRect/>
          </a:stretch>
        </p:blipFill>
        <p:spPr bwMode="auto">
          <a:xfrm>
            <a:off x="179388" y="1268413"/>
            <a:ext cx="8640762" cy="4249737"/>
          </a:xfrm>
          <a:prstGeom prst="rect">
            <a:avLst/>
          </a:prstGeom>
          <a:noFill/>
          <a:ln w="9525">
            <a:noFill/>
            <a:miter lim="800000"/>
            <a:headEnd/>
            <a:tailEnd/>
          </a:ln>
        </p:spPr>
      </p:pic>
      <p:sp>
        <p:nvSpPr>
          <p:cNvPr id="9" name="Прямоугольник 8"/>
          <p:cNvSpPr/>
          <p:nvPr/>
        </p:nvSpPr>
        <p:spPr bwMode="auto">
          <a:xfrm>
            <a:off x="250825" y="2276475"/>
            <a:ext cx="3889375" cy="288925"/>
          </a:xfrm>
          <a:prstGeom prst="rect">
            <a:avLst/>
          </a:prstGeom>
          <a:noFill/>
          <a:ln w="44450" cap="flat" cmpd="sng" algn="ctr">
            <a:solidFill>
              <a:srgbClr val="FF0000"/>
            </a:solidFill>
            <a:prstDash val="solid"/>
            <a:round/>
            <a:headEnd type="none" w="med" len="med"/>
            <a:tailEnd type="none" w="med" len="med"/>
          </a:ln>
          <a:effectLst/>
        </p:spPr>
        <p:txBody>
          <a:bodyPr anchor="ctr"/>
          <a:lstStyle/>
          <a:p>
            <a:pPr eaLnBrk="0" hangingPunct="0">
              <a:lnSpc>
                <a:spcPct val="110000"/>
              </a:lnSpc>
              <a:spcBef>
                <a:spcPct val="50000"/>
              </a:spcBef>
              <a:defRPr/>
            </a:pPr>
            <a:endParaRPr lang="ru-RU">
              <a:cs typeface="+mn-cs"/>
            </a:endParaRPr>
          </a:p>
        </p:txBody>
      </p:sp>
      <p:cxnSp>
        <p:nvCxnSpPr>
          <p:cNvPr id="11" name="Shape 12"/>
          <p:cNvCxnSpPr>
            <a:stCxn id="9" idx="2"/>
          </p:cNvCxnSpPr>
          <p:nvPr/>
        </p:nvCxnSpPr>
        <p:spPr bwMode="auto">
          <a:xfrm rot="16200000" flipH="1">
            <a:off x="2195512" y="2565401"/>
            <a:ext cx="576263" cy="576262"/>
          </a:xfrm>
          <a:prstGeom prst="bentConnector3">
            <a:avLst>
              <a:gd name="adj1" fmla="val 50000"/>
            </a:avLst>
          </a:prstGeom>
          <a:solidFill>
            <a:srgbClr val="F9E383">
              <a:alpha val="50000"/>
            </a:srgbClr>
          </a:solidFill>
          <a:ln w="44450" cap="flat" cmpd="sng" algn="ctr">
            <a:solidFill>
              <a:srgbClr val="FF0000"/>
            </a:solidFill>
            <a:prstDash val="solid"/>
            <a:round/>
            <a:headEnd type="none" w="med" len="med"/>
            <a:tailEnd type="arrow"/>
          </a:ln>
          <a:effectLst/>
        </p:spPr>
      </p:cxnSp>
      <p:pic>
        <p:nvPicPr>
          <p:cNvPr id="12" name="Рисунок 10" descr="2014-10-16_13_ТранспортноеСредство.ФормулаРасчета.png"/>
          <p:cNvPicPr>
            <a:picLocks noChangeAspect="1"/>
          </p:cNvPicPr>
          <p:nvPr/>
        </p:nvPicPr>
        <p:blipFill>
          <a:blip r:embed="rId4" cstate="print"/>
          <a:srcRect/>
          <a:stretch>
            <a:fillRect/>
          </a:stretch>
        </p:blipFill>
        <p:spPr bwMode="auto">
          <a:xfrm>
            <a:off x="611560" y="3140968"/>
            <a:ext cx="5164137" cy="3419475"/>
          </a:xfrm>
          <a:prstGeom prst="rect">
            <a:avLst/>
          </a:prstGeom>
          <a:noFill/>
          <a:ln w="9525">
            <a:noFill/>
            <a:miter lim="800000"/>
            <a:headEnd/>
            <a:tailEnd/>
          </a:ln>
        </p:spPr>
      </p:pic>
      <p:sp>
        <p:nvSpPr>
          <p:cNvPr id="13" name="Прямоугольник 17"/>
          <p:cNvSpPr>
            <a:spLocks noChangeArrowheads="1"/>
          </p:cNvSpPr>
          <p:nvPr/>
        </p:nvSpPr>
        <p:spPr bwMode="auto">
          <a:xfrm>
            <a:off x="755848" y="4149725"/>
            <a:ext cx="3168650" cy="287338"/>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cxnSp>
        <p:nvCxnSpPr>
          <p:cNvPr id="15" name="Прямая со стрелкой 20"/>
          <p:cNvCxnSpPr>
            <a:cxnSpLocks noChangeShapeType="1"/>
          </p:cNvCxnSpPr>
          <p:nvPr/>
        </p:nvCxnSpPr>
        <p:spPr bwMode="auto">
          <a:xfrm flipV="1">
            <a:off x="1907704" y="2889250"/>
            <a:ext cx="1655763" cy="1260475"/>
          </a:xfrm>
          <a:prstGeom prst="straightConnector1">
            <a:avLst/>
          </a:prstGeom>
          <a:noFill/>
          <a:ln w="44450" algn="ctr">
            <a:solidFill>
              <a:srgbClr val="CC3300"/>
            </a:solidFill>
            <a:round/>
            <a:headEnd/>
            <a:tailEnd type="arrow" w="med" len="med"/>
          </a:ln>
        </p:spPr>
      </p:cxnSp>
      <p:pic>
        <p:nvPicPr>
          <p:cNvPr id="19" name="Рисунок 13" descr="2014-10-20_1048.png"/>
          <p:cNvPicPr>
            <a:picLocks noChangeAspect="1"/>
          </p:cNvPicPr>
          <p:nvPr/>
        </p:nvPicPr>
        <p:blipFill>
          <a:blip r:embed="rId5" cstate="print"/>
          <a:srcRect/>
          <a:stretch>
            <a:fillRect/>
          </a:stretch>
        </p:blipFill>
        <p:spPr bwMode="auto">
          <a:xfrm>
            <a:off x="3563938" y="1196975"/>
            <a:ext cx="5362575" cy="3370263"/>
          </a:xfrm>
          <a:prstGeom prst="rect">
            <a:avLst/>
          </a:prstGeom>
          <a:noFill/>
          <a:ln w="9525">
            <a:noFill/>
            <a:miter lim="800000"/>
            <a:headEnd/>
            <a:tailEnd/>
          </a:ln>
        </p:spPr>
      </p:pic>
      <p:sp>
        <p:nvSpPr>
          <p:cNvPr id="20" name="Прямоугольник 18"/>
          <p:cNvSpPr>
            <a:spLocks noChangeArrowheads="1"/>
          </p:cNvSpPr>
          <p:nvPr/>
        </p:nvSpPr>
        <p:spPr bwMode="auto">
          <a:xfrm>
            <a:off x="3563938" y="1196975"/>
            <a:ext cx="5400675" cy="338455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6512" y="-42863"/>
            <a:ext cx="6120680" cy="1143001"/>
          </a:xfrm>
        </p:spPr>
        <p:txBody>
          <a:bodyPr/>
          <a:lstStyle/>
          <a:p>
            <a:pPr>
              <a:defRPr/>
            </a:pPr>
            <a:r>
              <a:rPr lang="ru-RU" altLang="ru-RU" sz="3200" dirty="0" smtClean="0">
                <a:latin typeface="Arial" charset="0"/>
                <a:cs typeface="Arial" charset="0"/>
              </a:rPr>
              <a:t>Возможности подсистемы</a:t>
            </a:r>
            <a:endParaRPr altLang="ru-RU" sz="3200"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pPr indent="-358775">
              <a:defRPr/>
            </a:pPr>
            <a:r>
              <a:rPr lang="ru-RU" sz="3200" dirty="0" smtClean="0">
                <a:latin typeface="Arial" charset="0"/>
                <a:cs typeface="Arial" charset="0"/>
              </a:rPr>
              <a:t>Выписка и обработка путевых листов</a:t>
            </a:r>
            <a:endParaRPr sz="3200" dirty="0" smtClean="0">
              <a:latin typeface="Arial" charset="0"/>
              <a:cs typeface="Arial" charset="0"/>
            </a:endParaRPr>
          </a:p>
          <a:p>
            <a:pPr indent="-358775">
              <a:defRPr/>
            </a:pPr>
            <a:r>
              <a:rPr sz="3200" dirty="0" err="1" smtClean="0">
                <a:latin typeface="Arial" charset="0"/>
                <a:cs typeface="Arial" charset="0"/>
              </a:rPr>
              <a:t>Учет</a:t>
            </a:r>
            <a:r>
              <a:rPr sz="3200" dirty="0" smtClean="0">
                <a:latin typeface="Arial" charset="0"/>
                <a:cs typeface="Arial" charset="0"/>
              </a:rPr>
              <a:t> ГСМ</a:t>
            </a:r>
            <a:r>
              <a:rPr dirty="0" smtClean="0">
                <a:latin typeface="Arial" charset="0"/>
                <a:cs typeface="Arial" charset="0"/>
              </a:rPr>
              <a:t>:</a:t>
            </a:r>
            <a:endParaRPr dirty="0">
              <a:latin typeface="Arial" charset="0"/>
              <a:cs typeface="Arial" charset="0"/>
            </a:endParaRPr>
          </a:p>
          <a:p>
            <a:pPr marL="719138" lvl="1" indent="-358775">
              <a:defRPr/>
            </a:pPr>
            <a:r>
              <a:rPr lang="ru-RU" sz="2400" dirty="0" smtClean="0"/>
              <a:t>Учет выданных </a:t>
            </a:r>
            <a:r>
              <a:rPr lang="ru-RU" sz="2400" dirty="0" smtClean="0"/>
              <a:t>ГСМ;</a:t>
            </a:r>
            <a:endParaRPr lang="ru-RU" sz="2400" dirty="0" smtClean="0"/>
          </a:p>
          <a:p>
            <a:pPr marL="719138" lvl="1" indent="-358775">
              <a:defRPr/>
            </a:pPr>
            <a:r>
              <a:rPr lang="ru-RU" sz="2400" dirty="0" smtClean="0"/>
              <a:t>Учет остатков ГСМ в разрезе транспортных </a:t>
            </a:r>
            <a:r>
              <a:rPr lang="ru-RU" sz="2400" dirty="0" smtClean="0"/>
              <a:t>средств</a:t>
            </a:r>
            <a:r>
              <a:rPr sz="2400" dirty="0" smtClean="0">
                <a:solidFill>
                  <a:srgbClr val="262626"/>
                </a:solidFill>
                <a:latin typeface="Arial" charset="0"/>
                <a:cs typeface="Arial" charset="0"/>
              </a:rPr>
              <a:t>;</a:t>
            </a:r>
            <a:endParaRPr sz="2400" dirty="0">
              <a:solidFill>
                <a:srgbClr val="262626"/>
              </a:solidFill>
              <a:latin typeface="Arial" charset="0"/>
              <a:cs typeface="Arial" charset="0"/>
            </a:endParaRPr>
          </a:p>
          <a:p>
            <a:pPr marL="719138" lvl="1" indent="-358775">
              <a:defRPr/>
            </a:pPr>
            <a:r>
              <a:rPr lang="ru-RU" sz="2400" dirty="0" smtClean="0"/>
              <a:t>Учет фактического и расчет нормативного расхода ГСМ (по формулам расчета с использованием норм расхода </a:t>
            </a:r>
            <a:r>
              <a:rPr sz="2400" dirty="0" err="1" smtClean="0">
                <a:solidFill>
                  <a:srgbClr val="262626"/>
                </a:solidFill>
                <a:latin typeface="Arial" charset="0"/>
                <a:cs typeface="Arial" charset="0"/>
              </a:rPr>
              <a:t>скидки</a:t>
            </a:r>
            <a:r>
              <a:rPr sz="2400" dirty="0" smtClean="0">
                <a:solidFill>
                  <a:srgbClr val="262626"/>
                </a:solidFill>
                <a:latin typeface="Arial" charset="0"/>
                <a:cs typeface="Arial" charset="0"/>
              </a:rPr>
              <a:t> </a:t>
            </a:r>
            <a:r>
              <a:rPr sz="2400" dirty="0">
                <a:solidFill>
                  <a:srgbClr val="262626"/>
                </a:solidFill>
                <a:latin typeface="Arial" charset="0"/>
                <a:cs typeface="Arial" charset="0"/>
              </a:rPr>
              <a:t>с цены, скидки с </a:t>
            </a:r>
            <a:r>
              <a:rPr sz="2400" dirty="0" err="1" smtClean="0">
                <a:solidFill>
                  <a:srgbClr val="262626"/>
                </a:solidFill>
                <a:latin typeface="Arial" charset="0"/>
                <a:cs typeface="Arial" charset="0"/>
              </a:rPr>
              <a:t>продаж</a:t>
            </a:r>
            <a:r>
              <a:rPr sz="2400" dirty="0" smtClean="0">
                <a:solidFill>
                  <a:srgbClr val="262626"/>
                </a:solidFill>
                <a:latin typeface="Arial" charset="0"/>
                <a:cs typeface="Arial" charset="0"/>
              </a:rPr>
              <a:t>;</a:t>
            </a:r>
          </a:p>
          <a:p>
            <a:pPr marL="719138" lvl="1" indent="-358775">
              <a:defRPr/>
            </a:pPr>
            <a:r>
              <a:rPr lang="ru-RU" sz="2400" dirty="0" smtClean="0"/>
              <a:t>Списание ГСМ</a:t>
            </a:r>
            <a:endParaRPr lang="ru-RU" sz="2800" dirty="0" smtClean="0"/>
          </a:p>
          <a:p>
            <a:pPr marL="719138" lvl="1" indent="-358775">
              <a:defRPr/>
            </a:pPr>
            <a:endParaRPr sz="2400" dirty="0">
              <a:solidFill>
                <a:srgbClr val="262626"/>
              </a:solidFill>
              <a:latin typeface="Arial" charset="0"/>
              <a:cs typeface="Arial" charset="0"/>
            </a:endParaRPr>
          </a:p>
          <a:p>
            <a:pPr>
              <a:defRPr/>
            </a:pPr>
            <a:endParaRPr dirty="0"/>
          </a:p>
        </p:txBody>
      </p:sp>
      <p:sp>
        <p:nvSpPr>
          <p:cNvPr id="5124"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A8CE2A6-5035-4694-8ECF-BC167A2878B0}" type="slidenum">
              <a:rPr altLang="ru-RU" smtClean="0">
                <a:latin typeface="Arial" charset="0"/>
                <a:cs typeface="Arial" charset="0"/>
              </a:rPr>
              <a:pPr fontAlgn="base">
                <a:spcBef>
                  <a:spcPct val="0"/>
                </a:spcBef>
                <a:spcAft>
                  <a:spcPct val="0"/>
                </a:spcAft>
              </a:pPr>
              <a:t>2</a:t>
            </a:fld>
            <a:endParaRPr altLang="ru-RU"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20</a:t>
            </a:fld>
            <a:endParaRPr altLang="ru-RU" smtClean="0">
              <a:latin typeface="Arial" charset="0"/>
              <a:cs typeface="Arial" charset="0"/>
            </a:endParaRPr>
          </a:p>
        </p:txBody>
      </p:sp>
      <p:pic>
        <p:nvPicPr>
          <p:cNvPr id="14" name="Рисунок 14" descr="2014-10-20_0934.png"/>
          <p:cNvPicPr>
            <a:picLocks noChangeAspect="1"/>
          </p:cNvPicPr>
          <p:nvPr/>
        </p:nvPicPr>
        <p:blipFill>
          <a:blip r:embed="rId3" cstate="print"/>
          <a:srcRect/>
          <a:stretch>
            <a:fillRect/>
          </a:stretch>
        </p:blipFill>
        <p:spPr bwMode="auto">
          <a:xfrm>
            <a:off x="179388" y="1268413"/>
            <a:ext cx="8640762" cy="4249737"/>
          </a:xfrm>
          <a:prstGeom prst="rect">
            <a:avLst/>
          </a:prstGeom>
          <a:noFill/>
          <a:ln w="9525">
            <a:noFill/>
            <a:miter lim="800000"/>
            <a:headEnd/>
            <a:tailEnd/>
          </a:ln>
        </p:spPr>
      </p:pic>
      <p:sp>
        <p:nvSpPr>
          <p:cNvPr id="16" name="Прямоугольник 15"/>
          <p:cNvSpPr/>
          <p:nvPr/>
        </p:nvSpPr>
        <p:spPr bwMode="auto">
          <a:xfrm>
            <a:off x="250825" y="2276475"/>
            <a:ext cx="3889375" cy="288925"/>
          </a:xfrm>
          <a:prstGeom prst="rect">
            <a:avLst/>
          </a:prstGeom>
          <a:noFill/>
          <a:ln w="44450" cap="flat" cmpd="sng" algn="ctr">
            <a:solidFill>
              <a:schemeClr val="accent6">
                <a:lumMod val="75000"/>
              </a:schemeClr>
            </a:solidFill>
            <a:prstDash val="solid"/>
            <a:round/>
            <a:headEnd type="none" w="med" len="med"/>
            <a:tailEnd type="none" w="med" len="med"/>
          </a:ln>
          <a:effectLst/>
        </p:spPr>
        <p:txBody>
          <a:bodyPr anchor="ctr"/>
          <a:lstStyle/>
          <a:p>
            <a:pPr eaLnBrk="0" hangingPunct="0">
              <a:lnSpc>
                <a:spcPct val="110000"/>
              </a:lnSpc>
              <a:spcBef>
                <a:spcPct val="50000"/>
              </a:spcBef>
              <a:defRPr/>
            </a:pPr>
            <a:endParaRPr lang="ru-RU">
              <a:cs typeface="+mn-cs"/>
            </a:endParaRPr>
          </a:p>
        </p:txBody>
      </p:sp>
      <p:sp>
        <p:nvSpPr>
          <p:cNvPr id="17" name="Прямоугольник 16"/>
          <p:cNvSpPr/>
          <p:nvPr/>
        </p:nvSpPr>
        <p:spPr bwMode="auto">
          <a:xfrm>
            <a:off x="179388" y="3141663"/>
            <a:ext cx="5184775" cy="3455987"/>
          </a:xfrm>
          <a:prstGeom prst="rect">
            <a:avLst/>
          </a:prstGeom>
          <a:noFill/>
          <a:ln w="44450" cap="flat" cmpd="sng" algn="ctr">
            <a:solidFill>
              <a:schemeClr val="accent6">
                <a:lumMod val="75000"/>
              </a:schemeClr>
            </a:solidFill>
            <a:prstDash val="solid"/>
            <a:round/>
            <a:headEnd type="none" w="med" len="med"/>
            <a:tailEnd type="none" w="med" len="med"/>
          </a:ln>
          <a:effectLst/>
        </p:spPr>
        <p:txBody>
          <a:bodyPr anchor="ctr"/>
          <a:lstStyle/>
          <a:p>
            <a:pPr eaLnBrk="0" hangingPunct="0">
              <a:lnSpc>
                <a:spcPct val="110000"/>
              </a:lnSpc>
              <a:spcBef>
                <a:spcPct val="50000"/>
              </a:spcBef>
              <a:defRPr/>
            </a:pPr>
            <a:endParaRPr lang="ru-RU">
              <a:cs typeface="+mn-cs"/>
            </a:endParaRPr>
          </a:p>
        </p:txBody>
      </p:sp>
      <p:cxnSp>
        <p:nvCxnSpPr>
          <p:cNvPr id="18" name="Shape 12"/>
          <p:cNvCxnSpPr>
            <a:stCxn id="16" idx="2"/>
            <a:endCxn id="17" idx="0"/>
          </p:cNvCxnSpPr>
          <p:nvPr/>
        </p:nvCxnSpPr>
        <p:spPr bwMode="auto">
          <a:xfrm rot="16200000" flipH="1">
            <a:off x="2195512" y="2565401"/>
            <a:ext cx="576263" cy="576262"/>
          </a:xfrm>
          <a:prstGeom prst="bentConnector3">
            <a:avLst>
              <a:gd name="adj1" fmla="val 50000"/>
            </a:avLst>
          </a:prstGeom>
          <a:solidFill>
            <a:srgbClr val="F9E383">
              <a:alpha val="50000"/>
            </a:srgbClr>
          </a:solidFill>
          <a:ln w="44450" cap="flat" cmpd="sng" algn="ctr">
            <a:solidFill>
              <a:schemeClr val="accent6">
                <a:lumMod val="75000"/>
              </a:schemeClr>
            </a:solidFill>
            <a:prstDash val="solid"/>
            <a:round/>
            <a:headEnd type="none" w="med" len="med"/>
            <a:tailEnd type="arrow"/>
          </a:ln>
          <a:effectLst/>
        </p:spPr>
      </p:cxnSp>
      <p:pic>
        <p:nvPicPr>
          <p:cNvPr id="21" name="Рисунок 10" descr="2014-10-16_13_ТранспортноеСредство.ФормулаРасчета.png"/>
          <p:cNvPicPr>
            <a:picLocks noChangeAspect="1"/>
          </p:cNvPicPr>
          <p:nvPr/>
        </p:nvPicPr>
        <p:blipFill>
          <a:blip r:embed="rId4" cstate="print"/>
          <a:srcRect/>
          <a:stretch>
            <a:fillRect/>
          </a:stretch>
        </p:blipFill>
        <p:spPr bwMode="auto">
          <a:xfrm>
            <a:off x="179388" y="3140968"/>
            <a:ext cx="5164137" cy="3419475"/>
          </a:xfrm>
          <a:prstGeom prst="rect">
            <a:avLst/>
          </a:prstGeom>
          <a:noFill/>
          <a:ln w="9525">
            <a:noFill/>
            <a:miter lim="800000"/>
            <a:headEnd/>
            <a:tailEnd/>
          </a:ln>
        </p:spPr>
      </p:pic>
      <p:pic>
        <p:nvPicPr>
          <p:cNvPr id="22" name="Рисунок 18" descr="2014-10-16_17_ПериодыДействияСезонов.png"/>
          <p:cNvPicPr>
            <a:picLocks noChangeAspect="1"/>
          </p:cNvPicPr>
          <p:nvPr/>
        </p:nvPicPr>
        <p:blipFill>
          <a:blip r:embed="rId5" cstate="print"/>
          <a:srcRect/>
          <a:stretch>
            <a:fillRect/>
          </a:stretch>
        </p:blipFill>
        <p:spPr bwMode="auto">
          <a:xfrm>
            <a:off x="3924300" y="1196975"/>
            <a:ext cx="5049838" cy="3168650"/>
          </a:xfrm>
          <a:prstGeom prst="rect">
            <a:avLst/>
          </a:prstGeom>
          <a:noFill/>
          <a:ln w="9525">
            <a:noFill/>
            <a:miter lim="800000"/>
            <a:headEnd/>
            <a:tailEnd/>
          </a:ln>
        </p:spPr>
      </p:pic>
      <p:sp>
        <p:nvSpPr>
          <p:cNvPr id="23" name="Прямоугольник 19"/>
          <p:cNvSpPr>
            <a:spLocks noChangeArrowheads="1"/>
          </p:cNvSpPr>
          <p:nvPr/>
        </p:nvSpPr>
        <p:spPr bwMode="auto">
          <a:xfrm>
            <a:off x="3924300" y="1196975"/>
            <a:ext cx="5040313" cy="316865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24" name="Прямоугольник 20"/>
          <p:cNvSpPr>
            <a:spLocks noChangeArrowheads="1"/>
          </p:cNvSpPr>
          <p:nvPr/>
        </p:nvSpPr>
        <p:spPr bwMode="auto">
          <a:xfrm>
            <a:off x="827088" y="4581525"/>
            <a:ext cx="1584325" cy="21590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25" name="Прямоугольник 21"/>
          <p:cNvSpPr>
            <a:spLocks noChangeArrowheads="1"/>
          </p:cNvSpPr>
          <p:nvPr/>
        </p:nvSpPr>
        <p:spPr bwMode="auto">
          <a:xfrm>
            <a:off x="2124075" y="4797425"/>
            <a:ext cx="3095625" cy="792163"/>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cxnSp>
        <p:nvCxnSpPr>
          <p:cNvPr id="26" name="Прямая соединительная линия 23"/>
          <p:cNvCxnSpPr>
            <a:cxnSpLocks noChangeShapeType="1"/>
            <a:stCxn id="24" idx="0"/>
            <a:endCxn id="23" idx="1"/>
          </p:cNvCxnSpPr>
          <p:nvPr/>
        </p:nvCxnSpPr>
        <p:spPr bwMode="auto">
          <a:xfrm flipV="1">
            <a:off x="1619250" y="2781300"/>
            <a:ext cx="2305050" cy="1800225"/>
          </a:xfrm>
          <a:prstGeom prst="line">
            <a:avLst/>
          </a:prstGeom>
          <a:noFill/>
          <a:ln w="44450" algn="ctr">
            <a:solidFill>
              <a:srgbClr val="CC3300"/>
            </a:solidFill>
            <a:round/>
            <a:headEnd/>
            <a:tailEnd/>
          </a:ln>
        </p:spPr>
      </p:cxnSp>
      <p:cxnSp>
        <p:nvCxnSpPr>
          <p:cNvPr id="27" name="Прямая соединительная линия 25"/>
          <p:cNvCxnSpPr>
            <a:cxnSpLocks noChangeShapeType="1"/>
          </p:cNvCxnSpPr>
          <p:nvPr/>
        </p:nvCxnSpPr>
        <p:spPr bwMode="auto">
          <a:xfrm flipV="1">
            <a:off x="2843213" y="2781300"/>
            <a:ext cx="1081087" cy="2016125"/>
          </a:xfrm>
          <a:prstGeom prst="line">
            <a:avLst/>
          </a:prstGeom>
          <a:noFill/>
          <a:ln w="44450" algn="ctr">
            <a:solidFill>
              <a:srgbClr val="CC3300"/>
            </a:solidFill>
            <a:round/>
            <a:headEnd/>
            <a:tailEn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21</a:t>
            </a:fld>
            <a:endParaRPr altLang="ru-RU" smtClean="0">
              <a:latin typeface="Arial" charset="0"/>
              <a:cs typeface="Arial" charset="0"/>
            </a:endParaRPr>
          </a:p>
        </p:txBody>
      </p:sp>
      <p:pic>
        <p:nvPicPr>
          <p:cNvPr id="15" name="Рисунок 7" descr="2014-10-16_19_ПутевойЛистДвижениеГСМ.png"/>
          <p:cNvPicPr>
            <a:picLocks noChangeAspect="1"/>
          </p:cNvPicPr>
          <p:nvPr/>
        </p:nvPicPr>
        <p:blipFill>
          <a:blip r:embed="rId3" cstate="print"/>
          <a:srcRect/>
          <a:stretch>
            <a:fillRect/>
          </a:stretch>
        </p:blipFill>
        <p:spPr bwMode="auto">
          <a:xfrm>
            <a:off x="323850" y="1755775"/>
            <a:ext cx="8424863" cy="4049713"/>
          </a:xfrm>
          <a:prstGeom prst="rect">
            <a:avLst/>
          </a:prstGeom>
          <a:noFill/>
          <a:ln w="9525">
            <a:noFill/>
            <a:miter lim="800000"/>
            <a:headEnd/>
            <a:tailEnd/>
          </a:ln>
        </p:spPr>
      </p:pic>
      <p:sp>
        <p:nvSpPr>
          <p:cNvPr id="19" name="Прямоугольник 8"/>
          <p:cNvSpPr>
            <a:spLocks noChangeArrowheads="1"/>
          </p:cNvSpPr>
          <p:nvPr/>
        </p:nvSpPr>
        <p:spPr bwMode="auto">
          <a:xfrm>
            <a:off x="395288" y="2781300"/>
            <a:ext cx="8280400" cy="1223963"/>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22</a:t>
            </a:fld>
            <a:endParaRPr altLang="ru-RU" smtClean="0">
              <a:latin typeface="Arial" charset="0"/>
              <a:cs typeface="Arial" charset="0"/>
            </a:endParaRPr>
          </a:p>
        </p:txBody>
      </p:sp>
      <p:pic>
        <p:nvPicPr>
          <p:cNvPr id="6" name="Рисунок 7" descr="2014-10-16_19_ПутевойЛистДвижениеГСМ.png"/>
          <p:cNvPicPr>
            <a:picLocks noChangeAspect="1"/>
          </p:cNvPicPr>
          <p:nvPr/>
        </p:nvPicPr>
        <p:blipFill>
          <a:blip r:embed="rId3" cstate="print"/>
          <a:srcRect/>
          <a:stretch>
            <a:fillRect/>
          </a:stretch>
        </p:blipFill>
        <p:spPr bwMode="auto">
          <a:xfrm>
            <a:off x="323850" y="1755775"/>
            <a:ext cx="8424863" cy="4049713"/>
          </a:xfrm>
          <a:prstGeom prst="rect">
            <a:avLst/>
          </a:prstGeom>
          <a:noFill/>
          <a:ln w="9525">
            <a:noFill/>
            <a:miter lim="800000"/>
            <a:headEnd/>
            <a:tailEnd/>
          </a:ln>
        </p:spPr>
      </p:pic>
      <p:sp>
        <p:nvSpPr>
          <p:cNvPr id="7" name="Прямоугольник 6"/>
          <p:cNvSpPr/>
          <p:nvPr/>
        </p:nvSpPr>
        <p:spPr bwMode="auto">
          <a:xfrm>
            <a:off x="395288" y="2781300"/>
            <a:ext cx="8280400" cy="1223963"/>
          </a:xfrm>
          <a:prstGeom prst="rect">
            <a:avLst/>
          </a:prstGeom>
          <a:noFill/>
          <a:ln w="44450" cap="flat" cmpd="sng" algn="ctr">
            <a:solidFill>
              <a:schemeClr val="accent6">
                <a:lumMod val="75000"/>
              </a:schemeClr>
            </a:solidFill>
            <a:prstDash val="solid"/>
            <a:round/>
            <a:headEnd type="none" w="med" len="med"/>
            <a:tailEnd type="none" w="med" len="med"/>
          </a:ln>
          <a:effectLst/>
        </p:spPr>
        <p:txBody>
          <a:bodyPr anchor="ctr"/>
          <a:lstStyle/>
          <a:p>
            <a:pPr eaLnBrk="0" hangingPunct="0">
              <a:lnSpc>
                <a:spcPct val="110000"/>
              </a:lnSpc>
              <a:spcBef>
                <a:spcPct val="50000"/>
              </a:spcBef>
              <a:defRPr/>
            </a:pPr>
            <a:endParaRPr lang="ru-RU">
              <a:cs typeface="+mn-cs"/>
            </a:endParaRPr>
          </a:p>
        </p:txBody>
      </p:sp>
      <p:pic>
        <p:nvPicPr>
          <p:cNvPr id="8" name="Рисунок 5" descr="2014-10-16_18_НастройкаПараметровУчета.png"/>
          <p:cNvPicPr>
            <a:picLocks noChangeAspect="1"/>
          </p:cNvPicPr>
          <p:nvPr/>
        </p:nvPicPr>
        <p:blipFill>
          <a:blip r:embed="rId4" cstate="print"/>
          <a:srcRect/>
          <a:stretch>
            <a:fillRect/>
          </a:stretch>
        </p:blipFill>
        <p:spPr bwMode="auto">
          <a:xfrm>
            <a:off x="1692275" y="2349500"/>
            <a:ext cx="7219950" cy="4086225"/>
          </a:xfrm>
          <a:prstGeom prst="rect">
            <a:avLst/>
          </a:prstGeom>
          <a:noFill/>
          <a:ln w="9525">
            <a:noFill/>
            <a:miter lim="800000"/>
            <a:headEnd/>
            <a:tailEnd/>
          </a:ln>
        </p:spPr>
      </p:pic>
      <p:sp>
        <p:nvSpPr>
          <p:cNvPr id="9" name="Прямоугольник 6"/>
          <p:cNvSpPr>
            <a:spLocks noChangeArrowheads="1"/>
          </p:cNvSpPr>
          <p:nvPr/>
        </p:nvSpPr>
        <p:spPr bwMode="auto">
          <a:xfrm>
            <a:off x="4356100" y="3213100"/>
            <a:ext cx="1871663" cy="360363"/>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23</a:t>
            </a:fld>
            <a:endParaRPr altLang="ru-RU" smtClean="0">
              <a:latin typeface="Arial" charset="0"/>
              <a:cs typeface="Arial" charset="0"/>
            </a:endParaRPr>
          </a:p>
        </p:txBody>
      </p:sp>
      <p:pic>
        <p:nvPicPr>
          <p:cNvPr id="10" name="Рисунок 7" descr="2014-10-16_19_ПутевойЛистДвижениеГСМ.png"/>
          <p:cNvPicPr>
            <a:picLocks noChangeAspect="1"/>
          </p:cNvPicPr>
          <p:nvPr/>
        </p:nvPicPr>
        <p:blipFill>
          <a:blip r:embed="rId3" cstate="print"/>
          <a:srcRect/>
          <a:stretch>
            <a:fillRect/>
          </a:stretch>
        </p:blipFill>
        <p:spPr bwMode="auto">
          <a:xfrm>
            <a:off x="323850" y="1755775"/>
            <a:ext cx="8424863" cy="4049713"/>
          </a:xfrm>
          <a:prstGeom prst="rect">
            <a:avLst/>
          </a:prstGeom>
          <a:noFill/>
          <a:ln w="9525">
            <a:noFill/>
            <a:miter lim="800000"/>
            <a:headEnd/>
            <a:tailEnd/>
          </a:ln>
        </p:spPr>
      </p:pic>
      <p:sp>
        <p:nvSpPr>
          <p:cNvPr id="11" name="Прямоугольник 8"/>
          <p:cNvSpPr>
            <a:spLocks noChangeArrowheads="1"/>
          </p:cNvSpPr>
          <p:nvPr/>
        </p:nvSpPr>
        <p:spPr bwMode="auto">
          <a:xfrm>
            <a:off x="395288" y="3284538"/>
            <a:ext cx="8280400" cy="720725"/>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12" name="Прямоугольник 5"/>
          <p:cNvSpPr>
            <a:spLocks noChangeArrowheads="1"/>
          </p:cNvSpPr>
          <p:nvPr/>
        </p:nvSpPr>
        <p:spPr bwMode="auto">
          <a:xfrm>
            <a:off x="6588125" y="2708275"/>
            <a:ext cx="2016125" cy="360363"/>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24</a:t>
            </a:fld>
            <a:endParaRPr altLang="ru-RU" smtClean="0">
              <a:latin typeface="Arial" charset="0"/>
              <a:cs typeface="Arial" charset="0"/>
            </a:endParaRPr>
          </a:p>
        </p:txBody>
      </p:sp>
      <p:sp>
        <p:nvSpPr>
          <p:cNvPr id="7" name="Прямоугольник 6"/>
          <p:cNvSpPr/>
          <p:nvPr/>
        </p:nvSpPr>
        <p:spPr>
          <a:xfrm>
            <a:off x="251520" y="1196752"/>
            <a:ext cx="8640960" cy="707886"/>
          </a:xfrm>
          <a:prstGeom prst="rect">
            <a:avLst/>
          </a:prstGeom>
        </p:spPr>
        <p:txBody>
          <a:bodyPr wrap="square">
            <a:spAutoFit/>
          </a:bodyPr>
          <a:lstStyle/>
          <a:p>
            <a:r>
              <a:rPr lang="ru-RU" sz="2000" b="1" dirty="0" smtClean="0">
                <a:solidFill>
                  <a:srgbClr val="794D2D"/>
                </a:solidFill>
                <a:latin typeface="Arial" pitchFamily="34" charset="0"/>
                <a:cs typeface="Arial" pitchFamily="34" charset="0"/>
              </a:rPr>
              <a:t>Расчет количества ГСМ к списанию производится в табличной части «Расход ГСМ» документа «Путевой лист»</a:t>
            </a:r>
          </a:p>
        </p:txBody>
      </p:sp>
      <p:pic>
        <p:nvPicPr>
          <p:cNvPr id="8" name="Рисунок 7" descr="2014-10-16_19_ПутевойЛистДвижениеГСМ.png"/>
          <p:cNvPicPr>
            <a:picLocks noChangeAspect="1"/>
          </p:cNvPicPr>
          <p:nvPr/>
        </p:nvPicPr>
        <p:blipFill>
          <a:blip r:embed="rId3" cstate="print"/>
          <a:srcRect/>
          <a:stretch>
            <a:fillRect/>
          </a:stretch>
        </p:blipFill>
        <p:spPr bwMode="auto">
          <a:xfrm>
            <a:off x="395609" y="2060848"/>
            <a:ext cx="8424863" cy="4049712"/>
          </a:xfrm>
          <a:prstGeom prst="rect">
            <a:avLst/>
          </a:prstGeom>
          <a:noFill/>
          <a:ln w="9525">
            <a:noFill/>
            <a:miter lim="800000"/>
            <a:headEnd/>
            <a:tailEnd/>
          </a:ln>
        </p:spPr>
      </p:pic>
      <p:sp>
        <p:nvSpPr>
          <p:cNvPr id="9" name="Прямоугольник 8"/>
          <p:cNvSpPr>
            <a:spLocks noChangeArrowheads="1"/>
          </p:cNvSpPr>
          <p:nvPr/>
        </p:nvSpPr>
        <p:spPr bwMode="auto">
          <a:xfrm>
            <a:off x="467047" y="4310335"/>
            <a:ext cx="8280400" cy="107950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25</a:t>
            </a:fld>
            <a:endParaRPr altLang="ru-RU" smtClean="0">
              <a:latin typeface="Arial" charset="0"/>
              <a:cs typeface="Arial" charset="0"/>
            </a:endParaRPr>
          </a:p>
        </p:txBody>
      </p:sp>
      <p:pic>
        <p:nvPicPr>
          <p:cNvPr id="10" name="Рисунок 7" descr="2014-10-16_19_ПутевойЛистДвижениеГСМ.png"/>
          <p:cNvPicPr>
            <a:picLocks noChangeAspect="1"/>
          </p:cNvPicPr>
          <p:nvPr/>
        </p:nvPicPr>
        <p:blipFill>
          <a:blip r:embed="rId3" cstate="print"/>
          <a:srcRect/>
          <a:stretch>
            <a:fillRect/>
          </a:stretch>
        </p:blipFill>
        <p:spPr bwMode="auto">
          <a:xfrm>
            <a:off x="323850" y="1988840"/>
            <a:ext cx="8424863" cy="4049712"/>
          </a:xfrm>
          <a:prstGeom prst="rect">
            <a:avLst/>
          </a:prstGeom>
          <a:noFill/>
          <a:ln w="9525">
            <a:noFill/>
            <a:miter lim="800000"/>
            <a:headEnd/>
            <a:tailEnd/>
          </a:ln>
        </p:spPr>
      </p:pic>
      <p:sp>
        <p:nvSpPr>
          <p:cNvPr id="11" name="Прямоугольник 10"/>
          <p:cNvSpPr/>
          <p:nvPr/>
        </p:nvSpPr>
        <p:spPr bwMode="auto">
          <a:xfrm>
            <a:off x="395288" y="4238327"/>
            <a:ext cx="8280400" cy="1079500"/>
          </a:xfrm>
          <a:prstGeom prst="rect">
            <a:avLst/>
          </a:prstGeom>
          <a:noFill/>
          <a:ln w="44450" cap="flat" cmpd="sng" algn="ctr">
            <a:solidFill>
              <a:schemeClr val="accent6">
                <a:lumMod val="75000"/>
              </a:schemeClr>
            </a:solidFill>
            <a:prstDash val="solid"/>
            <a:round/>
            <a:headEnd type="none" w="med" len="med"/>
            <a:tailEnd type="none" w="med" len="med"/>
          </a:ln>
          <a:effectLst/>
        </p:spPr>
        <p:txBody>
          <a:bodyPr anchor="ctr"/>
          <a:lstStyle/>
          <a:p>
            <a:pPr eaLnBrk="0" hangingPunct="0">
              <a:lnSpc>
                <a:spcPct val="110000"/>
              </a:lnSpc>
              <a:spcBef>
                <a:spcPct val="50000"/>
              </a:spcBef>
              <a:defRPr/>
            </a:pPr>
            <a:endParaRPr lang="ru-RU">
              <a:cs typeface="+mn-cs"/>
            </a:endParaRPr>
          </a:p>
        </p:txBody>
      </p:sp>
      <p:sp>
        <p:nvSpPr>
          <p:cNvPr id="12" name="Прямоугольник 5"/>
          <p:cNvSpPr>
            <a:spLocks noChangeArrowheads="1"/>
          </p:cNvSpPr>
          <p:nvPr/>
        </p:nvSpPr>
        <p:spPr bwMode="auto">
          <a:xfrm>
            <a:off x="1763713" y="4381202"/>
            <a:ext cx="720725" cy="217488"/>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pic>
        <p:nvPicPr>
          <p:cNvPr id="13" name="Рисунок 9" descr="2014-10-16_21_РасчетНормыРасхода.png"/>
          <p:cNvPicPr>
            <a:picLocks noChangeAspect="1"/>
          </p:cNvPicPr>
          <p:nvPr/>
        </p:nvPicPr>
        <p:blipFill>
          <a:blip r:embed="rId4" cstate="print"/>
          <a:srcRect/>
          <a:stretch>
            <a:fillRect/>
          </a:stretch>
        </p:blipFill>
        <p:spPr bwMode="auto">
          <a:xfrm>
            <a:off x="3732213" y="1452563"/>
            <a:ext cx="5087937" cy="4279900"/>
          </a:xfrm>
          <a:prstGeom prst="rect">
            <a:avLst/>
          </a:prstGeom>
          <a:noFill/>
          <a:ln w="9525">
            <a:noFill/>
            <a:miter lim="800000"/>
            <a:headEnd/>
            <a:tailEnd/>
          </a:ln>
        </p:spPr>
      </p:pic>
      <p:sp>
        <p:nvSpPr>
          <p:cNvPr id="14" name="Прямоугольник 10"/>
          <p:cNvSpPr>
            <a:spLocks noChangeArrowheads="1"/>
          </p:cNvSpPr>
          <p:nvPr/>
        </p:nvSpPr>
        <p:spPr bwMode="auto">
          <a:xfrm>
            <a:off x="3708400" y="1412875"/>
            <a:ext cx="5111750" cy="4319588"/>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cxnSp>
        <p:nvCxnSpPr>
          <p:cNvPr id="15" name="Прямая со стрелкой 12"/>
          <p:cNvCxnSpPr>
            <a:cxnSpLocks noChangeShapeType="1"/>
            <a:stCxn id="12" idx="3"/>
          </p:cNvCxnSpPr>
          <p:nvPr/>
        </p:nvCxnSpPr>
        <p:spPr bwMode="auto">
          <a:xfrm flipV="1">
            <a:off x="2484438" y="3230265"/>
            <a:ext cx="1223962" cy="1260475"/>
          </a:xfrm>
          <a:prstGeom prst="straightConnector1">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26</a:t>
            </a:fld>
            <a:endParaRPr altLang="ru-RU" smtClean="0">
              <a:latin typeface="Arial" charset="0"/>
              <a:cs typeface="Arial" charset="0"/>
            </a:endParaRPr>
          </a:p>
        </p:txBody>
      </p:sp>
      <p:sp>
        <p:nvSpPr>
          <p:cNvPr id="16" name="Прямоугольник 15"/>
          <p:cNvSpPr/>
          <p:nvPr/>
        </p:nvSpPr>
        <p:spPr>
          <a:xfrm>
            <a:off x="251520" y="1124744"/>
            <a:ext cx="8424936" cy="1015663"/>
          </a:xfrm>
          <a:prstGeom prst="rect">
            <a:avLst/>
          </a:prstGeom>
        </p:spPr>
        <p:txBody>
          <a:bodyPr wrap="square">
            <a:spAutoFit/>
          </a:bodyPr>
          <a:lstStyle/>
          <a:p>
            <a:r>
              <a:rPr lang="ru-RU" sz="2000" b="1" dirty="0" smtClean="0">
                <a:solidFill>
                  <a:srgbClr val="794D2D"/>
                </a:solidFill>
                <a:latin typeface="Arial" pitchFamily="34" charset="0"/>
                <a:cs typeface="Arial" pitchFamily="34" charset="0"/>
              </a:rPr>
              <a:t>При необходимости можно заполнить табличную часть «Задание водителю» для </a:t>
            </a:r>
            <a:r>
              <a:rPr lang="ru-RU" sz="2000" b="1" dirty="0" smtClean="0">
                <a:solidFill>
                  <a:srgbClr val="794D2D"/>
                </a:solidFill>
                <a:latin typeface="Arial" pitchFamily="34" charset="0"/>
                <a:cs typeface="Arial" pitchFamily="34" charset="0"/>
              </a:rPr>
              <a:t>вывода этих данных в печатную форму</a:t>
            </a:r>
            <a:endParaRPr lang="ru-RU" sz="2000" b="1" dirty="0" smtClean="0">
              <a:solidFill>
                <a:srgbClr val="794D2D"/>
              </a:solidFill>
              <a:latin typeface="Arial" pitchFamily="34" charset="0"/>
              <a:cs typeface="Arial" pitchFamily="34" charset="0"/>
            </a:endParaRPr>
          </a:p>
        </p:txBody>
      </p:sp>
      <p:pic>
        <p:nvPicPr>
          <p:cNvPr id="17" name="Рисунок 5" descr="2014-10-16_22_ПутевыеЛистыЗаданиеВодителю.png"/>
          <p:cNvPicPr>
            <a:picLocks noChangeAspect="1"/>
          </p:cNvPicPr>
          <p:nvPr/>
        </p:nvPicPr>
        <p:blipFill>
          <a:blip r:embed="rId3" cstate="print"/>
          <a:srcRect/>
          <a:stretch>
            <a:fillRect/>
          </a:stretch>
        </p:blipFill>
        <p:spPr bwMode="auto">
          <a:xfrm>
            <a:off x="395288" y="2205038"/>
            <a:ext cx="8353425" cy="4014787"/>
          </a:xfrm>
          <a:prstGeom prst="rect">
            <a:avLst/>
          </a:prstGeom>
          <a:noFill/>
          <a:ln w="9525">
            <a:noFill/>
            <a:miter lim="800000"/>
            <a:headEnd/>
            <a:tailEnd/>
          </a:ln>
        </p:spPr>
      </p:pic>
      <p:sp>
        <p:nvSpPr>
          <p:cNvPr id="18" name="Прямоугольник 7"/>
          <p:cNvSpPr>
            <a:spLocks noChangeArrowheads="1"/>
          </p:cNvSpPr>
          <p:nvPr/>
        </p:nvSpPr>
        <p:spPr bwMode="auto">
          <a:xfrm>
            <a:off x="4572000" y="3411538"/>
            <a:ext cx="3240088" cy="377825"/>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cxnSp>
        <p:nvCxnSpPr>
          <p:cNvPr id="19" name="Прямая со стрелкой 11"/>
          <p:cNvCxnSpPr>
            <a:cxnSpLocks noChangeShapeType="1"/>
            <a:stCxn id="18" idx="2"/>
          </p:cNvCxnSpPr>
          <p:nvPr/>
        </p:nvCxnSpPr>
        <p:spPr bwMode="auto">
          <a:xfrm flipH="1">
            <a:off x="4198938" y="3789363"/>
            <a:ext cx="1993900" cy="485775"/>
          </a:xfrm>
          <a:prstGeom prst="straightConnector1">
            <a:avLst/>
          </a:prstGeom>
          <a:noFill/>
          <a:ln w="44450" algn="ctr">
            <a:solidFill>
              <a:srgbClr val="CC3300"/>
            </a:solidFill>
            <a:round/>
            <a:headEnd/>
            <a:tailEnd type="arrow" w="med" len="med"/>
          </a:ln>
        </p:spPr>
      </p:cxnSp>
      <p:sp>
        <p:nvSpPr>
          <p:cNvPr id="20" name="Прямоугольник 12"/>
          <p:cNvSpPr>
            <a:spLocks noChangeArrowheads="1"/>
          </p:cNvSpPr>
          <p:nvPr/>
        </p:nvSpPr>
        <p:spPr bwMode="auto">
          <a:xfrm>
            <a:off x="1258888" y="4275138"/>
            <a:ext cx="5905500" cy="2160587"/>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pic>
        <p:nvPicPr>
          <p:cNvPr id="21" name="Рисунок 9" descr="2014-10-16_23_ВыборАдреса.png"/>
          <p:cNvPicPr>
            <a:picLocks noChangeAspect="1"/>
          </p:cNvPicPr>
          <p:nvPr/>
        </p:nvPicPr>
        <p:blipFill>
          <a:blip r:embed="rId4" cstate="print"/>
          <a:srcRect/>
          <a:stretch>
            <a:fillRect/>
          </a:stretch>
        </p:blipFill>
        <p:spPr bwMode="auto">
          <a:xfrm>
            <a:off x="1258888" y="4275138"/>
            <a:ext cx="5878512"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27</a:t>
            </a:fld>
            <a:endParaRPr altLang="ru-RU" smtClean="0">
              <a:latin typeface="Arial" charset="0"/>
              <a:cs typeface="Arial" charset="0"/>
            </a:endParaRPr>
          </a:p>
        </p:txBody>
      </p:sp>
      <p:sp>
        <p:nvSpPr>
          <p:cNvPr id="16" name="Прямоугольник 15"/>
          <p:cNvSpPr/>
          <p:nvPr/>
        </p:nvSpPr>
        <p:spPr>
          <a:xfrm>
            <a:off x="251520" y="1124744"/>
            <a:ext cx="8424936" cy="707886"/>
          </a:xfrm>
          <a:prstGeom prst="rect">
            <a:avLst/>
          </a:prstGeom>
        </p:spPr>
        <p:txBody>
          <a:bodyPr wrap="square">
            <a:spAutoFit/>
          </a:bodyPr>
          <a:lstStyle/>
          <a:p>
            <a:r>
              <a:rPr lang="ru-RU" sz="2000" b="1" dirty="0" smtClean="0">
                <a:solidFill>
                  <a:srgbClr val="794D2D"/>
                </a:solidFill>
                <a:latin typeface="Arial" pitchFamily="34" charset="0"/>
                <a:cs typeface="Arial" pitchFamily="34" charset="0"/>
              </a:rPr>
              <a:t>На закладке «Счета учета затрат» указывается счет и аналитика дебета проводки по списанию ГСМ</a:t>
            </a:r>
          </a:p>
        </p:txBody>
      </p:sp>
      <p:pic>
        <p:nvPicPr>
          <p:cNvPr id="10" name="Рисунок 10" descr="2014-10-16_24_ПутевыеЛистыСчетаУчетаЗатрат.png"/>
          <p:cNvPicPr>
            <a:picLocks noChangeAspect="1"/>
          </p:cNvPicPr>
          <p:nvPr/>
        </p:nvPicPr>
        <p:blipFill>
          <a:blip r:embed="rId3" cstate="print"/>
          <a:srcRect/>
          <a:stretch>
            <a:fillRect/>
          </a:stretch>
        </p:blipFill>
        <p:spPr bwMode="auto">
          <a:xfrm>
            <a:off x="395288" y="1988840"/>
            <a:ext cx="8424862" cy="404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Списание ГСМ</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28</a:t>
            </a:fld>
            <a:endParaRPr altLang="ru-RU" smtClean="0">
              <a:latin typeface="Arial" charset="0"/>
              <a:cs typeface="Arial" charset="0"/>
            </a:endParaRPr>
          </a:p>
        </p:txBody>
      </p:sp>
      <p:sp>
        <p:nvSpPr>
          <p:cNvPr id="16" name="Прямоугольник 15"/>
          <p:cNvSpPr/>
          <p:nvPr/>
        </p:nvSpPr>
        <p:spPr>
          <a:xfrm>
            <a:off x="251520" y="1251337"/>
            <a:ext cx="8424936" cy="1169551"/>
          </a:xfrm>
          <a:prstGeom prst="rect">
            <a:avLst/>
          </a:prstGeom>
        </p:spPr>
        <p:txBody>
          <a:bodyPr wrap="square">
            <a:spAutoFit/>
          </a:bodyPr>
          <a:lstStyle/>
          <a:p>
            <a:pPr marL="342900" indent="-360000" algn="just">
              <a:lnSpc>
                <a:spcPct val="50000"/>
              </a:lnSpc>
              <a:spcBef>
                <a:spcPts val="1800"/>
              </a:spcBef>
              <a:buBlip>
                <a:blip r:embed="rId3"/>
              </a:buBlip>
              <a:defRPr/>
            </a:pPr>
            <a:r>
              <a:rPr lang="ru-RU" sz="2000" b="1" dirty="0" smtClean="0">
                <a:solidFill>
                  <a:srgbClr val="794D2D"/>
                </a:solidFill>
                <a:latin typeface="Arial" pitchFamily="34" charset="0"/>
                <a:cs typeface="Arial" pitchFamily="34" charset="0"/>
              </a:rPr>
              <a:t>Путевой лист легкового автомобиля (Форма № АТ-3</a:t>
            </a:r>
            <a:r>
              <a:rPr lang="ru-RU" sz="2000" b="1" dirty="0" smtClean="0">
                <a:solidFill>
                  <a:srgbClr val="794D2D"/>
                </a:solidFill>
                <a:latin typeface="Arial" pitchFamily="34" charset="0"/>
                <a:cs typeface="Arial" pitchFamily="34" charset="0"/>
              </a:rPr>
              <a:t>)</a:t>
            </a:r>
            <a:r>
              <a:rPr lang="en-US" sz="2000" b="1" dirty="0" smtClean="0">
                <a:solidFill>
                  <a:srgbClr val="794D2D"/>
                </a:solidFill>
                <a:latin typeface="Arial" pitchFamily="34" charset="0"/>
                <a:cs typeface="Arial" pitchFamily="34" charset="0"/>
              </a:rPr>
              <a:t> </a:t>
            </a:r>
            <a:endParaRPr lang="en-US" sz="2000" b="1" dirty="0" smtClean="0">
              <a:solidFill>
                <a:srgbClr val="794D2D"/>
              </a:solidFill>
              <a:latin typeface="Arial" pitchFamily="34" charset="0"/>
              <a:cs typeface="Arial" pitchFamily="34" charset="0"/>
            </a:endParaRPr>
          </a:p>
          <a:p>
            <a:pPr marL="342900" indent="-360000" algn="just">
              <a:lnSpc>
                <a:spcPct val="50000"/>
              </a:lnSpc>
              <a:spcBef>
                <a:spcPts val="1800"/>
              </a:spcBef>
              <a:buBlip>
                <a:blip r:embed="rId3"/>
              </a:buBlip>
              <a:defRPr/>
            </a:pPr>
            <a:r>
              <a:rPr lang="ru-RU" sz="2000" b="1" dirty="0" smtClean="0">
                <a:solidFill>
                  <a:srgbClr val="794D2D"/>
                </a:solidFill>
                <a:latin typeface="Arial" pitchFamily="34" charset="0"/>
                <a:cs typeface="Arial" pitchFamily="34" charset="0"/>
              </a:rPr>
              <a:t>Путевой лист грузового автомобиля (Форма № 462</a:t>
            </a:r>
            <a:r>
              <a:rPr lang="ru-RU" sz="2000" b="1" dirty="0" smtClean="0">
                <a:solidFill>
                  <a:srgbClr val="794D2D"/>
                </a:solidFill>
                <a:latin typeface="Arial" pitchFamily="34" charset="0"/>
                <a:cs typeface="Arial" pitchFamily="34" charset="0"/>
              </a:rPr>
              <a:t>) </a:t>
            </a:r>
            <a:endParaRPr lang="ru-RU" sz="2000" b="1" dirty="0" smtClean="0">
              <a:solidFill>
                <a:srgbClr val="794D2D"/>
              </a:solidFill>
              <a:latin typeface="Arial" pitchFamily="34" charset="0"/>
              <a:cs typeface="Arial" pitchFamily="34" charset="0"/>
            </a:endParaRPr>
          </a:p>
          <a:p>
            <a:pPr marL="342900" indent="-360000" algn="just">
              <a:spcBef>
                <a:spcPts val="1800"/>
              </a:spcBef>
              <a:buBlip>
                <a:blip r:embed="rId3"/>
              </a:buBlip>
              <a:defRPr/>
            </a:pPr>
            <a:endParaRPr lang="ru-RU" sz="2000" b="1" dirty="0" smtClean="0">
              <a:solidFill>
                <a:srgbClr val="794D2D"/>
              </a:solidFill>
              <a:latin typeface="Arial" pitchFamily="34" charset="0"/>
              <a:cs typeface="Arial" pitchFamily="34" charset="0"/>
            </a:endParaRPr>
          </a:p>
        </p:txBody>
      </p:sp>
      <p:pic>
        <p:nvPicPr>
          <p:cNvPr id="6" name="Рисунок 7" descr="2014-10-20_0959.png"/>
          <p:cNvPicPr>
            <a:picLocks noChangeAspect="1"/>
          </p:cNvPicPr>
          <p:nvPr/>
        </p:nvPicPr>
        <p:blipFill>
          <a:blip r:embed="rId4" cstate="print"/>
          <a:srcRect/>
          <a:stretch>
            <a:fillRect/>
          </a:stretch>
        </p:blipFill>
        <p:spPr bwMode="auto">
          <a:xfrm>
            <a:off x="344165" y="1916113"/>
            <a:ext cx="4587875" cy="4445000"/>
          </a:xfrm>
          <a:prstGeom prst="rect">
            <a:avLst/>
          </a:prstGeom>
          <a:noFill/>
          <a:ln w="9525">
            <a:noFill/>
            <a:miter lim="800000"/>
            <a:headEnd/>
            <a:tailEnd/>
          </a:ln>
        </p:spPr>
      </p:pic>
      <p:pic>
        <p:nvPicPr>
          <p:cNvPr id="7" name="Рисунок 11" descr="2014-10-20_1020.png"/>
          <p:cNvPicPr>
            <a:picLocks noChangeAspect="1"/>
          </p:cNvPicPr>
          <p:nvPr/>
        </p:nvPicPr>
        <p:blipFill>
          <a:blip r:embed="rId5" cstate="print"/>
          <a:srcRect/>
          <a:stretch>
            <a:fillRect/>
          </a:stretch>
        </p:blipFill>
        <p:spPr bwMode="auto">
          <a:xfrm>
            <a:off x="4355976" y="2060575"/>
            <a:ext cx="4608512"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328146" cy="1143001"/>
          </a:xfrm>
        </p:spPr>
        <p:txBody>
          <a:bodyPr/>
          <a:lstStyle/>
          <a:p>
            <a:pPr algn="l">
              <a:defRPr/>
            </a:pPr>
            <a:r>
              <a:rPr lang="ru-RU" sz="2800" dirty="0" smtClean="0"/>
              <a:t>Специализированная отчетность</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29</a:t>
            </a:fld>
            <a:endParaRPr altLang="ru-RU" smtClean="0">
              <a:latin typeface="Arial" charset="0"/>
              <a:cs typeface="Arial" charset="0"/>
            </a:endParaRPr>
          </a:p>
        </p:txBody>
      </p:sp>
      <p:sp>
        <p:nvSpPr>
          <p:cNvPr id="16" name="Прямоугольник 15"/>
          <p:cNvSpPr/>
          <p:nvPr/>
        </p:nvSpPr>
        <p:spPr>
          <a:xfrm>
            <a:off x="179512" y="1174393"/>
            <a:ext cx="8424936" cy="1246495"/>
          </a:xfrm>
          <a:prstGeom prst="rect">
            <a:avLst/>
          </a:prstGeom>
        </p:spPr>
        <p:txBody>
          <a:bodyPr wrap="square">
            <a:spAutoFit/>
          </a:bodyPr>
          <a:lstStyle/>
          <a:p>
            <a:pPr marL="342900" indent="-360000" algn="just">
              <a:spcBef>
                <a:spcPts val="0"/>
              </a:spcBef>
              <a:buBlip>
                <a:blip r:embed="rId3"/>
              </a:buBlip>
              <a:defRPr/>
            </a:pPr>
            <a:r>
              <a:rPr lang="ru-RU" sz="2000" b="1" dirty="0" smtClean="0">
                <a:solidFill>
                  <a:srgbClr val="794D2D"/>
                </a:solidFill>
                <a:latin typeface="Arial" pitchFamily="34" charset="0"/>
                <a:cs typeface="Arial" pitchFamily="34" charset="0"/>
              </a:rPr>
              <a:t>Форма № 457 - Ведомость на списание горючего и </a:t>
            </a:r>
            <a:r>
              <a:rPr lang="ru-RU" sz="2000" b="1" dirty="0" smtClean="0">
                <a:solidFill>
                  <a:srgbClr val="794D2D"/>
                </a:solidFill>
                <a:latin typeface="Arial" pitchFamily="34" charset="0"/>
                <a:cs typeface="Arial" pitchFamily="34" charset="0"/>
              </a:rPr>
              <a:t>смазочных материалов </a:t>
            </a:r>
            <a:r>
              <a:rPr lang="ru-RU" sz="2000" b="1" dirty="0" smtClean="0">
                <a:solidFill>
                  <a:srgbClr val="794D2D"/>
                </a:solidFill>
                <a:latin typeface="Arial" pitchFamily="34" charset="0"/>
                <a:cs typeface="Arial" pitchFamily="34" charset="0"/>
              </a:rPr>
              <a:t>с подотчета </a:t>
            </a:r>
            <a:r>
              <a:rPr lang="ru-RU" sz="2000" b="1" dirty="0" smtClean="0">
                <a:solidFill>
                  <a:srgbClr val="794D2D"/>
                </a:solidFill>
                <a:latin typeface="Arial" pitchFamily="34" charset="0"/>
                <a:cs typeface="Arial" pitchFamily="34" charset="0"/>
              </a:rPr>
              <a:t>водителей</a:t>
            </a:r>
            <a:endParaRPr lang="ru-RU" sz="2000" b="1" dirty="0" smtClean="0">
              <a:solidFill>
                <a:srgbClr val="794D2D"/>
              </a:solidFill>
              <a:latin typeface="Arial" pitchFamily="34" charset="0"/>
              <a:cs typeface="Arial" pitchFamily="34" charset="0"/>
            </a:endParaRPr>
          </a:p>
          <a:p>
            <a:pPr marL="342900" indent="-360000" algn="just">
              <a:spcBef>
                <a:spcPts val="1800"/>
              </a:spcBef>
              <a:buBlip>
                <a:blip r:embed="rId3"/>
              </a:buBlip>
              <a:defRPr/>
            </a:pPr>
            <a:endParaRPr lang="ru-RU" sz="2000" b="1" dirty="0" smtClean="0">
              <a:solidFill>
                <a:srgbClr val="794D2D"/>
              </a:solidFill>
              <a:latin typeface="Arial" pitchFamily="34" charset="0"/>
              <a:cs typeface="Arial" pitchFamily="34" charset="0"/>
            </a:endParaRPr>
          </a:p>
        </p:txBody>
      </p:sp>
      <p:pic>
        <p:nvPicPr>
          <p:cNvPr id="8" name="Рисунок 5" descr="2014-10-17_1740_отчет_457.png"/>
          <p:cNvPicPr>
            <a:picLocks noChangeAspect="1"/>
          </p:cNvPicPr>
          <p:nvPr/>
        </p:nvPicPr>
        <p:blipFill>
          <a:blip r:embed="rId4" cstate="print"/>
          <a:srcRect/>
          <a:stretch>
            <a:fillRect/>
          </a:stretch>
        </p:blipFill>
        <p:spPr bwMode="auto">
          <a:xfrm>
            <a:off x="600273" y="1916832"/>
            <a:ext cx="8004175" cy="434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4248026" cy="1143001"/>
          </a:xfrm>
        </p:spPr>
        <p:txBody>
          <a:bodyPr/>
          <a:lstStyle/>
          <a:p>
            <a:pPr>
              <a:defRPr/>
            </a:pPr>
            <a:r>
              <a:rPr lang="ru-RU" dirty="0" smtClean="0"/>
              <a:t>Учет ГСМ</a:t>
            </a:r>
            <a:endParaRPr altLang="ru-RU"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pPr indent="-358775">
              <a:defRPr/>
            </a:pPr>
            <a:r>
              <a:rPr lang="ru-RU" sz="3200" dirty="0">
                <a:latin typeface="Arial" charset="0"/>
                <a:cs typeface="Arial" charset="0"/>
              </a:rPr>
              <a:t>Горюче-смазочные материалы (ГСМ)</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3</a:t>
            </a:fld>
            <a:endParaRPr altLang="ru-RU" smtClean="0">
              <a:latin typeface="Arial" charset="0"/>
              <a:cs typeface="Arial" charset="0"/>
            </a:endParaRPr>
          </a:p>
        </p:txBody>
      </p:sp>
      <p:sp>
        <p:nvSpPr>
          <p:cNvPr id="5" name="Прямоугольник 4"/>
          <p:cNvSpPr>
            <a:spLocks noChangeArrowheads="1"/>
          </p:cNvSpPr>
          <p:nvPr/>
        </p:nvSpPr>
        <p:spPr bwMode="auto">
          <a:xfrm>
            <a:off x="323850" y="1989138"/>
            <a:ext cx="8496300" cy="4248150"/>
          </a:xfrm>
          <a:prstGeom prst="rect">
            <a:avLst/>
          </a:prstGeom>
          <a:solidFill>
            <a:srgbClr val="F9E383">
              <a:alpha val="50195"/>
            </a:srgbClr>
          </a:solidFill>
          <a:ln w="44450" algn="ctr">
            <a:solidFill>
              <a:srgbClr val="CC3300"/>
            </a:solidFill>
            <a:round/>
            <a:headEnd/>
            <a:tailEnd/>
          </a:ln>
        </p:spPr>
        <p:txBody>
          <a:bodyPr anchor="ctr"/>
          <a:lstStyle/>
          <a:p>
            <a:pPr lvl="1" algn="just">
              <a:lnSpc>
                <a:spcPct val="110000"/>
              </a:lnSpc>
              <a:spcBef>
                <a:spcPct val="50000"/>
              </a:spcBef>
              <a:buFont typeface="Arial" charset="0"/>
              <a:buChar char="•"/>
            </a:pPr>
            <a:endParaRPr lang="ru-RU" sz="1100" dirty="0"/>
          </a:p>
          <a:p>
            <a:pPr lvl="1" algn="just">
              <a:lnSpc>
                <a:spcPct val="110000"/>
              </a:lnSpc>
              <a:spcBef>
                <a:spcPct val="50000"/>
              </a:spcBef>
              <a:buFont typeface="Arial" charset="0"/>
              <a:buChar char="•"/>
            </a:pPr>
            <a:r>
              <a:rPr lang="ru-RU" sz="2400" dirty="0"/>
              <a:t>Автомобильный бензин</a:t>
            </a:r>
          </a:p>
          <a:p>
            <a:pPr lvl="1" algn="just">
              <a:lnSpc>
                <a:spcPct val="110000"/>
              </a:lnSpc>
              <a:spcBef>
                <a:spcPct val="50000"/>
              </a:spcBef>
              <a:buFont typeface="Arial" charset="0"/>
              <a:buChar char="•"/>
            </a:pPr>
            <a:r>
              <a:rPr lang="ru-RU" sz="2400" dirty="0"/>
              <a:t>Дизельное топливо</a:t>
            </a:r>
          </a:p>
          <a:p>
            <a:pPr lvl="1" algn="just">
              <a:lnSpc>
                <a:spcPct val="110000"/>
              </a:lnSpc>
              <a:spcBef>
                <a:spcPct val="50000"/>
              </a:spcBef>
              <a:buFont typeface="Arial" charset="0"/>
              <a:buChar char="•"/>
            </a:pPr>
            <a:r>
              <a:rPr lang="ru-RU" sz="2400" dirty="0"/>
              <a:t>Керосин</a:t>
            </a:r>
          </a:p>
          <a:p>
            <a:pPr lvl="1" algn="just">
              <a:lnSpc>
                <a:spcPct val="110000"/>
              </a:lnSpc>
              <a:spcBef>
                <a:spcPct val="50000"/>
              </a:spcBef>
              <a:buFont typeface="Arial" charset="0"/>
              <a:buChar char="•"/>
            </a:pPr>
            <a:r>
              <a:rPr lang="ru-RU" sz="2400" dirty="0"/>
              <a:t>Газ, применяемый в качестве топлива</a:t>
            </a:r>
          </a:p>
          <a:p>
            <a:pPr lvl="1" algn="just">
              <a:spcBef>
                <a:spcPct val="50000"/>
              </a:spcBef>
              <a:buFont typeface="Arial" charset="0"/>
              <a:buChar char="•"/>
            </a:pPr>
            <a:r>
              <a:rPr lang="ru-RU" sz="2400" dirty="0"/>
              <a:t>Масла</a:t>
            </a:r>
          </a:p>
          <a:p>
            <a:pPr lvl="1" algn="just">
              <a:spcBef>
                <a:spcPct val="50000"/>
              </a:spcBef>
              <a:buFont typeface="Arial" charset="0"/>
              <a:buChar char="•"/>
            </a:pPr>
            <a:r>
              <a:rPr lang="ru-RU" sz="2400" dirty="0"/>
              <a:t>Другие технические жидкости, используемые при эксплуатации различных транспортных средств</a:t>
            </a:r>
          </a:p>
          <a:p>
            <a:pPr eaLnBrk="0" hangingPunct="0">
              <a:lnSpc>
                <a:spcPct val="110000"/>
              </a:lnSpc>
              <a:spcBef>
                <a:spcPct val="50000"/>
              </a:spcBef>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328146" cy="1143001"/>
          </a:xfrm>
        </p:spPr>
        <p:txBody>
          <a:bodyPr/>
          <a:lstStyle/>
          <a:p>
            <a:pPr algn="l">
              <a:defRPr/>
            </a:pPr>
            <a:r>
              <a:rPr lang="ru-RU" sz="2800" dirty="0" smtClean="0"/>
              <a:t>Специализированная отчетность</a:t>
            </a:r>
            <a:endParaRPr altLang="ru-RU" sz="2800" dirty="0" smtClean="0">
              <a:latin typeface="Arial" charset="0"/>
              <a:cs typeface="Arial" charset="0"/>
            </a:endParaRPr>
          </a:p>
        </p:txBody>
      </p:sp>
      <p:sp>
        <p:nvSpPr>
          <p:cNvPr id="6148" name="Номер слайда 3"/>
          <p:cNvSpPr>
            <a:spLocks noGrp="1"/>
          </p:cNvSpPr>
          <p:nvPr>
            <p:ph type="sldNum" sz="quarter" idx="10"/>
          </p:nvPr>
        </p:nvSpPr>
        <p:spPr bwMode="auto">
          <a:xfrm>
            <a:off x="7097961" y="625338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30</a:t>
            </a:fld>
            <a:endParaRPr altLang="ru-RU" smtClean="0">
              <a:latin typeface="Arial" charset="0"/>
              <a:cs typeface="Arial" charset="0"/>
            </a:endParaRPr>
          </a:p>
        </p:txBody>
      </p:sp>
      <p:sp>
        <p:nvSpPr>
          <p:cNvPr id="16" name="Прямоугольник 15"/>
          <p:cNvSpPr/>
          <p:nvPr/>
        </p:nvSpPr>
        <p:spPr>
          <a:xfrm>
            <a:off x="179512" y="1174393"/>
            <a:ext cx="8424936" cy="938719"/>
          </a:xfrm>
          <a:prstGeom prst="rect">
            <a:avLst/>
          </a:prstGeom>
        </p:spPr>
        <p:txBody>
          <a:bodyPr wrap="square">
            <a:spAutoFit/>
          </a:bodyPr>
          <a:lstStyle/>
          <a:p>
            <a:pPr marL="342900" indent="-360000" algn="just">
              <a:spcBef>
                <a:spcPts val="0"/>
              </a:spcBef>
              <a:buBlip>
                <a:blip r:embed="rId3"/>
              </a:buBlip>
              <a:defRPr/>
            </a:pPr>
            <a:r>
              <a:rPr lang="ru-RU" sz="2000" b="1" dirty="0" smtClean="0">
                <a:solidFill>
                  <a:srgbClr val="794D2D"/>
                </a:solidFill>
                <a:latin typeface="Arial" pitchFamily="34" charset="0"/>
                <a:cs typeface="Arial" pitchFamily="34" charset="0"/>
              </a:rPr>
              <a:t>Ведомость движения ГСМ</a:t>
            </a:r>
          </a:p>
          <a:p>
            <a:pPr marL="342900" indent="-360000" algn="just">
              <a:spcBef>
                <a:spcPts val="1800"/>
              </a:spcBef>
              <a:buBlip>
                <a:blip r:embed="rId3"/>
              </a:buBlip>
              <a:defRPr/>
            </a:pPr>
            <a:endParaRPr lang="ru-RU" sz="2000" b="1" dirty="0" smtClean="0">
              <a:solidFill>
                <a:srgbClr val="794D2D"/>
              </a:solidFill>
              <a:latin typeface="Arial" pitchFamily="34" charset="0"/>
              <a:cs typeface="Arial" pitchFamily="34" charset="0"/>
            </a:endParaRPr>
          </a:p>
        </p:txBody>
      </p:sp>
      <p:pic>
        <p:nvPicPr>
          <p:cNvPr id="6" name="Рисунок 5" descr="2014-10-17_1741.pngведомость_движения_ГСм.png"/>
          <p:cNvPicPr>
            <a:picLocks noChangeAspect="1"/>
          </p:cNvPicPr>
          <p:nvPr/>
        </p:nvPicPr>
        <p:blipFill>
          <a:blip r:embed="rId4" cstate="print"/>
          <a:srcRect/>
          <a:stretch>
            <a:fillRect/>
          </a:stretch>
        </p:blipFill>
        <p:spPr bwMode="auto">
          <a:xfrm>
            <a:off x="250825" y="1916113"/>
            <a:ext cx="8605838"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txBox="1">
            <a:spLocks/>
          </p:cNvSpPr>
          <p:nvPr/>
        </p:nvSpPr>
        <p:spPr bwMode="auto">
          <a:xfrm>
            <a:off x="4356100" y="5229225"/>
            <a:ext cx="4786313" cy="936625"/>
          </a:xfrm>
          <a:prstGeom prst="rect">
            <a:avLst/>
          </a:prstGeom>
          <a:solidFill>
            <a:srgbClr val="FBD353"/>
          </a:solidFill>
          <a:ln w="9525">
            <a:noFill/>
            <a:miter lim="800000"/>
            <a:headEnd/>
            <a:tailEnd/>
          </a:ln>
        </p:spPr>
        <p:txBody>
          <a:bodyPr/>
          <a:lstStyle/>
          <a:p>
            <a:pPr algn="r">
              <a:spcBef>
                <a:spcPts val="600"/>
              </a:spcBef>
              <a:tabLst>
                <a:tab pos="3860800" algn="l"/>
              </a:tabLst>
            </a:pPr>
            <a:r>
              <a:rPr lang="ru-RU" altLang="ru-RU" sz="2800" dirty="0">
                <a:solidFill>
                  <a:srgbClr val="794D2D"/>
                </a:solidFill>
                <a:latin typeface="Arial" charset="0"/>
              </a:rPr>
              <a:t/>
            </a:r>
            <a:br>
              <a:rPr lang="ru-RU" altLang="ru-RU" sz="2800" dirty="0">
                <a:solidFill>
                  <a:srgbClr val="794D2D"/>
                </a:solidFill>
                <a:latin typeface="Arial" charset="0"/>
              </a:rPr>
            </a:br>
            <a:r>
              <a:rPr lang="ru-RU" altLang="ru-RU" sz="2800" dirty="0">
                <a:solidFill>
                  <a:srgbClr val="794D2D"/>
                </a:solidFill>
                <a:latin typeface="Arial" charset="0"/>
              </a:rPr>
              <a:t>1С-Рейтинг</a:t>
            </a:r>
          </a:p>
        </p:txBody>
      </p:sp>
      <p:sp>
        <p:nvSpPr>
          <p:cNvPr id="7" name="Заголовок 1"/>
          <p:cNvSpPr txBox="1">
            <a:spLocks/>
          </p:cNvSpPr>
          <p:nvPr/>
        </p:nvSpPr>
        <p:spPr>
          <a:xfrm>
            <a:off x="5300663" y="6308725"/>
            <a:ext cx="3829050" cy="396875"/>
          </a:xfrm>
          <a:prstGeom prst="rect">
            <a:avLst/>
          </a:prstGeom>
        </p:spPr>
        <p:txBody>
          <a:bodyPr anchor="ctr">
            <a:normAutofit fontScale="97500"/>
          </a:bodyPr>
          <a:lstStyle>
            <a:lvl1pPr algn="ctr" defTabSz="914400" rtl="0" eaLnBrk="1" latinLnBrk="0" hangingPunct="1">
              <a:spcBef>
                <a:spcPct val="0"/>
              </a:spcBef>
              <a:buNone/>
              <a:defRPr lang="ru-RU" sz="4400" b="1" kern="1200" dirty="0" smtClean="0">
                <a:solidFill>
                  <a:srgbClr val="DA251D"/>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fontAlgn="auto">
              <a:spcAft>
                <a:spcPts val="0"/>
              </a:spcAft>
              <a:defRPr/>
            </a:pPr>
            <a:endParaRPr sz="1800" b="0" dirty="0">
              <a:solidFill>
                <a:srgbClr val="794D2D"/>
              </a:solidFill>
              <a:effectLst/>
            </a:endParaRPr>
          </a:p>
        </p:txBody>
      </p:sp>
      <p:sp>
        <p:nvSpPr>
          <p:cNvPr id="3" name="Заголовок 2"/>
          <p:cNvSpPr>
            <a:spLocks noGrp="1"/>
          </p:cNvSpPr>
          <p:nvPr>
            <p:ph type="ctrTitle"/>
          </p:nvPr>
        </p:nvSpPr>
        <p:spPr>
          <a:xfrm>
            <a:off x="468313" y="2606675"/>
            <a:ext cx="8207375" cy="1470025"/>
          </a:xfrm>
        </p:spPr>
        <p:txBody>
          <a:bodyPr/>
          <a:lstStyle/>
          <a:p>
            <a:pPr>
              <a:spcBef>
                <a:spcPts val="1200"/>
              </a:spcBef>
              <a:defRPr/>
            </a:pPr>
            <a:r>
              <a:rPr lang="ru-RU" sz="2800" dirty="0" smtClean="0"/>
              <a:t>Дополнительную информацию по отраслевым решениям можно получить на сайте www.1c-rating.kz, </a:t>
            </a:r>
            <a:br>
              <a:rPr lang="ru-RU" sz="2800" dirty="0" smtClean="0"/>
            </a:br>
            <a:r>
              <a:rPr lang="ru-RU" sz="2800" dirty="0" smtClean="0"/>
              <a:t>либо по </a:t>
            </a:r>
            <a:r>
              <a:rPr lang="ru-RU" sz="2800" dirty="0" err="1" smtClean="0"/>
              <a:t>e-mail</a:t>
            </a:r>
            <a:r>
              <a:rPr lang="ru-RU" sz="2800" dirty="0" smtClean="0"/>
              <a:t>: </a:t>
            </a:r>
            <a:r>
              <a:rPr lang="ru-RU" sz="2800" dirty="0" smtClean="0"/>
              <a:t>1c@1c-rating.kz</a:t>
            </a:r>
            <a:endParaRPr lang="ru-RU"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4248026" cy="1143001"/>
          </a:xfrm>
        </p:spPr>
        <p:txBody>
          <a:bodyPr/>
          <a:lstStyle/>
          <a:p>
            <a:pPr>
              <a:defRPr/>
            </a:pPr>
            <a:r>
              <a:rPr lang="ru-RU" dirty="0" smtClean="0"/>
              <a:t>Учет ГСМ</a:t>
            </a:r>
            <a:endParaRPr altLang="ru-RU"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pPr indent="-358775">
              <a:defRPr/>
            </a:pPr>
            <a:r>
              <a:rPr lang="ru-RU" sz="2400" dirty="0"/>
              <a:t>Складской учет ГСМ ведется с использованием тех же механизмов, что и учет </a:t>
            </a:r>
            <a:r>
              <a:rPr lang="ru-RU" sz="2400" dirty="0" smtClean="0"/>
              <a:t>прочих ТМЗ</a:t>
            </a:r>
            <a:endParaRPr lang="ru-RU" sz="2400" dirty="0">
              <a:latin typeface="Arial" charset="0"/>
              <a:cs typeface="Arial" charset="0"/>
            </a:endParaRP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4</a:t>
            </a:fld>
            <a:endParaRPr altLang="ru-RU" smtClean="0">
              <a:latin typeface="Arial" charset="0"/>
              <a:cs typeface="Arial" charset="0"/>
            </a:endParaRPr>
          </a:p>
        </p:txBody>
      </p:sp>
      <p:sp>
        <p:nvSpPr>
          <p:cNvPr id="6" name="Прямоугольник 4"/>
          <p:cNvSpPr>
            <a:spLocks noChangeArrowheads="1"/>
          </p:cNvSpPr>
          <p:nvPr/>
        </p:nvSpPr>
        <p:spPr bwMode="auto">
          <a:xfrm>
            <a:off x="3132138" y="2420938"/>
            <a:ext cx="5616575" cy="3816350"/>
          </a:xfrm>
          <a:prstGeom prst="rect">
            <a:avLst/>
          </a:prstGeom>
          <a:solidFill>
            <a:srgbClr val="F9E383">
              <a:alpha val="50195"/>
            </a:srgbClr>
          </a:solidFill>
          <a:ln w="44450" algn="ctr">
            <a:solidFill>
              <a:srgbClr val="CC3300"/>
            </a:solidFill>
            <a:round/>
            <a:headEnd/>
            <a:tailEnd/>
          </a:ln>
        </p:spPr>
        <p:txBody>
          <a:bodyPr/>
          <a:lstStyle/>
          <a:p>
            <a:pPr lvl="1">
              <a:lnSpc>
                <a:spcPct val="110000"/>
              </a:lnSpc>
              <a:spcBef>
                <a:spcPct val="50000"/>
              </a:spcBef>
              <a:buFont typeface="Arial" charset="0"/>
              <a:buChar char="•"/>
            </a:pPr>
            <a:r>
              <a:rPr lang="ru-RU" sz="2400"/>
              <a:t>«Поступление ТМЗ и услуг»</a:t>
            </a:r>
          </a:p>
          <a:p>
            <a:pPr lvl="1">
              <a:lnSpc>
                <a:spcPct val="110000"/>
              </a:lnSpc>
              <a:spcBef>
                <a:spcPct val="50000"/>
              </a:spcBef>
              <a:buFont typeface="Arial" charset="0"/>
              <a:buChar char="•"/>
            </a:pPr>
            <a:r>
              <a:rPr lang="ru-RU" sz="2400"/>
              <a:t>«Оприходование ТМЗ»</a:t>
            </a:r>
          </a:p>
          <a:p>
            <a:pPr lvl="1">
              <a:lnSpc>
                <a:spcPct val="110000"/>
              </a:lnSpc>
              <a:spcBef>
                <a:spcPct val="50000"/>
              </a:spcBef>
              <a:buFont typeface="Arial" charset="0"/>
              <a:buChar char="•"/>
            </a:pPr>
            <a:r>
              <a:rPr lang="ru-RU" sz="2400"/>
              <a:t>«Перемещение ТМЗ»</a:t>
            </a:r>
          </a:p>
          <a:p>
            <a:pPr lvl="1">
              <a:lnSpc>
                <a:spcPct val="110000"/>
              </a:lnSpc>
              <a:spcBef>
                <a:spcPct val="50000"/>
              </a:spcBef>
              <a:buFont typeface="Arial" charset="0"/>
              <a:buChar char="•"/>
            </a:pPr>
            <a:r>
              <a:rPr lang="ru-RU" sz="2400"/>
              <a:t>«Инвентаризация ТМЗ на складе»</a:t>
            </a:r>
          </a:p>
          <a:p>
            <a:pPr lvl="1">
              <a:lnSpc>
                <a:spcPct val="110000"/>
              </a:lnSpc>
              <a:spcBef>
                <a:spcPct val="50000"/>
              </a:spcBef>
              <a:buFont typeface="Arial" charset="0"/>
              <a:buChar char="•"/>
            </a:pPr>
            <a:r>
              <a:rPr lang="ru-RU" sz="2400"/>
              <a:t>«Списание ТМЗ»</a:t>
            </a:r>
          </a:p>
          <a:p>
            <a:pPr lvl="1">
              <a:lnSpc>
                <a:spcPct val="110000"/>
              </a:lnSpc>
              <a:spcBef>
                <a:spcPct val="50000"/>
              </a:spcBef>
              <a:buFont typeface="Arial" charset="0"/>
              <a:buChar char="•"/>
            </a:pPr>
            <a:r>
              <a:rPr lang="ru-RU" sz="2400"/>
              <a:t>И т.д.</a:t>
            </a:r>
          </a:p>
          <a:p>
            <a:pPr eaLnBrk="0" hangingPunct="0">
              <a:lnSpc>
                <a:spcPct val="110000"/>
              </a:lnSpc>
              <a:spcBef>
                <a:spcPct val="50000"/>
              </a:spcBef>
            </a:pPr>
            <a:endParaRPr lang="ru-RU"/>
          </a:p>
        </p:txBody>
      </p:sp>
      <p:sp>
        <p:nvSpPr>
          <p:cNvPr id="7" name="Прямоугольник 6"/>
          <p:cNvSpPr>
            <a:spLocks noChangeArrowheads="1"/>
          </p:cNvSpPr>
          <p:nvPr/>
        </p:nvSpPr>
        <p:spPr bwMode="auto">
          <a:xfrm>
            <a:off x="395288" y="2420938"/>
            <a:ext cx="2448520" cy="381635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pic>
        <p:nvPicPr>
          <p:cNvPr id="8" name="Рисунок 7" descr="Бензин-доллар.jpg"/>
          <p:cNvPicPr>
            <a:picLocks noChangeAspect="1" noChangeArrowheads="1"/>
          </p:cNvPicPr>
          <p:nvPr/>
        </p:nvPicPr>
        <p:blipFill>
          <a:blip r:embed="rId3" cstate="print"/>
          <a:srcRect l="14334" r="11949"/>
          <a:stretch>
            <a:fillRect/>
          </a:stretch>
        </p:blipFill>
        <p:spPr bwMode="auto">
          <a:xfrm>
            <a:off x="467544" y="2491829"/>
            <a:ext cx="2304504"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4248026" cy="1143001"/>
          </a:xfrm>
        </p:spPr>
        <p:txBody>
          <a:bodyPr/>
          <a:lstStyle/>
          <a:p>
            <a:pPr>
              <a:defRPr/>
            </a:pPr>
            <a:r>
              <a:rPr lang="ru-RU" dirty="0" smtClean="0"/>
              <a:t>Учет ГСМ</a:t>
            </a:r>
            <a:endParaRPr altLang="ru-RU"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pPr indent="-358775">
              <a:defRPr/>
            </a:pPr>
            <a:r>
              <a:rPr lang="ru-RU" sz="2400" dirty="0"/>
              <a:t>Для целей учета ГСМ, расходуемых в процессе эксплуатации транспортных средств, предусмотрен ряд специальных механизмов</a:t>
            </a:r>
            <a:endParaRPr lang="ru-RU" sz="2400" dirty="0">
              <a:latin typeface="Arial" charset="0"/>
              <a:cs typeface="Arial" charset="0"/>
            </a:endParaRP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5</a:t>
            </a:fld>
            <a:endParaRPr altLang="ru-RU" smtClean="0">
              <a:latin typeface="Arial" charset="0"/>
              <a:cs typeface="Arial" charset="0"/>
            </a:endParaRPr>
          </a:p>
        </p:txBody>
      </p:sp>
      <p:sp>
        <p:nvSpPr>
          <p:cNvPr id="7" name="Прямоугольник 6"/>
          <p:cNvSpPr>
            <a:spLocks noChangeArrowheads="1"/>
          </p:cNvSpPr>
          <p:nvPr/>
        </p:nvSpPr>
        <p:spPr bwMode="auto">
          <a:xfrm>
            <a:off x="395288" y="2492896"/>
            <a:ext cx="2448520" cy="3816350"/>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pic>
        <p:nvPicPr>
          <p:cNvPr id="8" name="Рисунок 7" descr="Бензин-доллар.jpg"/>
          <p:cNvPicPr>
            <a:picLocks noChangeAspect="1" noChangeArrowheads="1"/>
          </p:cNvPicPr>
          <p:nvPr/>
        </p:nvPicPr>
        <p:blipFill>
          <a:blip r:embed="rId3" cstate="print"/>
          <a:srcRect l="14334" r="11949"/>
          <a:stretch>
            <a:fillRect/>
          </a:stretch>
        </p:blipFill>
        <p:spPr bwMode="auto">
          <a:xfrm>
            <a:off x="467544" y="2491829"/>
            <a:ext cx="2304504" cy="3673475"/>
          </a:xfrm>
          <a:prstGeom prst="rect">
            <a:avLst/>
          </a:prstGeom>
          <a:noFill/>
          <a:ln w="9525">
            <a:noFill/>
            <a:miter lim="800000"/>
            <a:headEnd/>
            <a:tailEnd/>
          </a:ln>
        </p:spPr>
      </p:pic>
      <p:sp>
        <p:nvSpPr>
          <p:cNvPr id="9" name="Прямоугольник 4"/>
          <p:cNvSpPr>
            <a:spLocks noChangeArrowheads="1"/>
          </p:cNvSpPr>
          <p:nvPr/>
        </p:nvSpPr>
        <p:spPr bwMode="auto">
          <a:xfrm>
            <a:off x="3132138" y="2565400"/>
            <a:ext cx="5616575" cy="3816350"/>
          </a:xfrm>
          <a:prstGeom prst="rect">
            <a:avLst/>
          </a:prstGeom>
          <a:solidFill>
            <a:srgbClr val="F9E383">
              <a:alpha val="50195"/>
            </a:srgbClr>
          </a:solidFill>
          <a:ln w="44450" algn="ctr">
            <a:solidFill>
              <a:srgbClr val="CC3300"/>
            </a:solidFill>
            <a:round/>
            <a:headEnd/>
            <a:tailEnd/>
          </a:ln>
        </p:spPr>
        <p:txBody>
          <a:bodyPr/>
          <a:lstStyle/>
          <a:p>
            <a:pPr eaLnBrk="0" hangingPunct="0">
              <a:lnSpc>
                <a:spcPct val="110000"/>
              </a:lnSpc>
              <a:spcBef>
                <a:spcPct val="50000"/>
              </a:spcBef>
              <a:buFont typeface="Arial" charset="0"/>
              <a:buChar char="•"/>
            </a:pPr>
            <a:endParaRPr lang="ru-RU" sz="1600"/>
          </a:p>
          <a:p>
            <a:pPr eaLnBrk="0" hangingPunct="0">
              <a:lnSpc>
                <a:spcPct val="110000"/>
              </a:lnSpc>
              <a:spcBef>
                <a:spcPct val="50000"/>
              </a:spcBef>
              <a:buFont typeface="Arial" charset="0"/>
              <a:buChar char="•"/>
            </a:pPr>
            <a:r>
              <a:rPr lang="ru-RU" sz="2400"/>
              <a:t>Документ «Путевые листы»</a:t>
            </a:r>
          </a:p>
          <a:p>
            <a:pPr eaLnBrk="0" hangingPunct="0">
              <a:lnSpc>
                <a:spcPct val="110000"/>
              </a:lnSpc>
              <a:spcBef>
                <a:spcPct val="50000"/>
              </a:spcBef>
              <a:buFont typeface="Arial" charset="0"/>
              <a:buChar char="•"/>
            </a:pPr>
            <a:r>
              <a:rPr lang="ru-RU" sz="2400"/>
              <a:t>Специализированная отчетность:</a:t>
            </a:r>
          </a:p>
          <a:p>
            <a:pPr lvl="1" algn="just" eaLnBrk="0" hangingPunct="0">
              <a:lnSpc>
                <a:spcPct val="110000"/>
              </a:lnSpc>
              <a:spcBef>
                <a:spcPct val="50000"/>
              </a:spcBef>
              <a:buFont typeface="Arial" charset="0"/>
              <a:buChar char="•"/>
            </a:pPr>
            <a:r>
              <a:rPr lang="ru-RU"/>
              <a:t>«Форма № 457 - Ведомость на списание горючего и смазочных материалов с подотчета водителей»</a:t>
            </a:r>
          </a:p>
          <a:p>
            <a:pPr lvl="1" algn="just" eaLnBrk="0" hangingPunct="0">
              <a:lnSpc>
                <a:spcPct val="110000"/>
              </a:lnSpc>
              <a:spcBef>
                <a:spcPct val="50000"/>
              </a:spcBef>
              <a:buFont typeface="Arial" charset="0"/>
              <a:buChar char="•"/>
            </a:pPr>
            <a:r>
              <a:rPr lang="ru-RU"/>
              <a:t>«Ведомость по движению ГСМ»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328146" cy="1143001"/>
          </a:xfrm>
        </p:spPr>
        <p:txBody>
          <a:bodyPr/>
          <a:lstStyle/>
          <a:p>
            <a:pPr algn="l">
              <a:defRPr/>
            </a:pPr>
            <a:r>
              <a:rPr lang="ru-RU" sz="3200" dirty="0" smtClean="0"/>
              <a:t>Настройка параметров учета</a:t>
            </a:r>
            <a:endParaRPr altLang="ru-RU" sz="3200"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r>
              <a:rPr lang="ru-RU" sz="2400" dirty="0"/>
              <a:t>Настройка параметров учета ГСМ в конфигурации</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6</a:t>
            </a:fld>
            <a:endParaRPr altLang="ru-RU" smtClean="0">
              <a:latin typeface="Arial" charset="0"/>
              <a:cs typeface="Arial" charset="0"/>
            </a:endParaRPr>
          </a:p>
        </p:txBody>
      </p:sp>
      <p:pic>
        <p:nvPicPr>
          <p:cNvPr id="10" name="Рисунок 4" descr="2014-10-16_18_НастройкаПараметровУчета.png"/>
          <p:cNvPicPr>
            <a:picLocks noChangeAspect="1"/>
          </p:cNvPicPr>
          <p:nvPr/>
        </p:nvPicPr>
        <p:blipFill>
          <a:blip r:embed="rId3" cstate="print"/>
          <a:srcRect/>
          <a:stretch>
            <a:fillRect/>
          </a:stretch>
        </p:blipFill>
        <p:spPr bwMode="auto">
          <a:xfrm>
            <a:off x="611188" y="1773238"/>
            <a:ext cx="8015287"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328146" cy="1143001"/>
          </a:xfrm>
        </p:spPr>
        <p:txBody>
          <a:bodyPr/>
          <a:lstStyle/>
          <a:p>
            <a:pPr algn="l">
              <a:defRPr/>
            </a:pPr>
            <a:r>
              <a:rPr lang="ru-RU" sz="3200" dirty="0" smtClean="0"/>
              <a:t>Настройка параметров учета</a:t>
            </a:r>
            <a:endParaRPr altLang="ru-RU" sz="3200"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r>
              <a:rPr lang="ru-RU" sz="2400" dirty="0"/>
              <a:t>Настройка параметров учета ГСМ в конфигурации</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7</a:t>
            </a:fld>
            <a:endParaRPr altLang="ru-RU" smtClean="0">
              <a:latin typeface="Arial" charset="0"/>
              <a:cs typeface="Arial" charset="0"/>
            </a:endParaRPr>
          </a:p>
        </p:txBody>
      </p:sp>
      <p:pic>
        <p:nvPicPr>
          <p:cNvPr id="6" name="Рисунок 4" descr="2014-10-16_18_НастройкаПараметровУчета.png"/>
          <p:cNvPicPr>
            <a:picLocks noChangeAspect="1"/>
          </p:cNvPicPr>
          <p:nvPr/>
        </p:nvPicPr>
        <p:blipFill>
          <a:blip r:embed="rId3" cstate="print"/>
          <a:srcRect/>
          <a:stretch>
            <a:fillRect/>
          </a:stretch>
        </p:blipFill>
        <p:spPr bwMode="auto">
          <a:xfrm>
            <a:off x="611188" y="1773238"/>
            <a:ext cx="8015287" cy="4535487"/>
          </a:xfrm>
          <a:prstGeom prst="rect">
            <a:avLst/>
          </a:prstGeom>
          <a:noFill/>
          <a:ln w="9525">
            <a:noFill/>
            <a:miter lim="800000"/>
            <a:headEnd/>
            <a:tailEnd/>
          </a:ln>
        </p:spPr>
      </p:pic>
      <p:sp>
        <p:nvSpPr>
          <p:cNvPr id="7" name="Прямоугольник 5"/>
          <p:cNvSpPr>
            <a:spLocks noChangeArrowheads="1"/>
          </p:cNvSpPr>
          <p:nvPr/>
        </p:nvSpPr>
        <p:spPr bwMode="auto">
          <a:xfrm>
            <a:off x="3563938" y="3068638"/>
            <a:ext cx="4895850" cy="288925"/>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8" name="Прямоугольник 8"/>
          <p:cNvSpPr>
            <a:spLocks noChangeArrowheads="1"/>
          </p:cNvSpPr>
          <p:nvPr/>
        </p:nvSpPr>
        <p:spPr bwMode="auto">
          <a:xfrm>
            <a:off x="900113" y="4005263"/>
            <a:ext cx="4535487" cy="1800225"/>
          </a:xfrm>
          <a:prstGeom prst="rect">
            <a:avLst/>
          </a:prstGeom>
          <a:solidFill>
            <a:srgbClr val="F9E383">
              <a:alpha val="50195"/>
            </a:srgbClr>
          </a:solidFill>
          <a:ln w="44450" algn="ctr">
            <a:solidFill>
              <a:srgbClr val="CC3300"/>
            </a:solidFill>
            <a:round/>
            <a:headEnd/>
            <a:tailEnd/>
          </a:ln>
        </p:spPr>
        <p:txBody>
          <a:bodyPr/>
          <a:lstStyle/>
          <a:p>
            <a:pPr algn="just" eaLnBrk="0" hangingPunct="0">
              <a:lnSpc>
                <a:spcPct val="110000"/>
              </a:lnSpc>
              <a:spcBef>
                <a:spcPct val="50000"/>
              </a:spcBef>
              <a:buFont typeface="Arial" charset="0"/>
              <a:buChar char="•"/>
            </a:pPr>
            <a:r>
              <a:rPr lang="ru-RU" sz="1600" b="1"/>
              <a:t>По количеству в баках соответствующей марки ГСМ (По возрастанию) </a:t>
            </a:r>
          </a:p>
          <a:p>
            <a:pPr algn="just" eaLnBrk="0" hangingPunct="0">
              <a:lnSpc>
                <a:spcPct val="110000"/>
              </a:lnSpc>
              <a:spcBef>
                <a:spcPct val="50000"/>
              </a:spcBef>
              <a:buFont typeface="Arial" charset="0"/>
              <a:buChar char="•"/>
            </a:pPr>
            <a:r>
              <a:rPr lang="ru-RU" sz="1600" b="1"/>
              <a:t>По количеству в баках соответствующей марки ГСМ (По убыванию)</a:t>
            </a:r>
          </a:p>
          <a:p>
            <a:pPr algn="just" eaLnBrk="0" hangingPunct="0">
              <a:lnSpc>
                <a:spcPct val="110000"/>
              </a:lnSpc>
              <a:spcBef>
                <a:spcPct val="50000"/>
              </a:spcBef>
              <a:buFont typeface="Arial" charset="0"/>
              <a:buChar char="•"/>
            </a:pPr>
            <a:r>
              <a:rPr lang="ru-RU" sz="1600" b="1"/>
              <a:t>Пропорционально остаткам в баках </a:t>
            </a:r>
          </a:p>
        </p:txBody>
      </p:sp>
      <p:cxnSp>
        <p:nvCxnSpPr>
          <p:cNvPr id="9" name="Прямая со стрелкой 10"/>
          <p:cNvCxnSpPr>
            <a:cxnSpLocks noChangeShapeType="1"/>
            <a:endCxn id="8" idx="3"/>
          </p:cNvCxnSpPr>
          <p:nvPr/>
        </p:nvCxnSpPr>
        <p:spPr bwMode="auto">
          <a:xfrm flipH="1">
            <a:off x="5435600" y="3357563"/>
            <a:ext cx="1728788" cy="1547812"/>
          </a:xfrm>
          <a:prstGeom prst="straightConnector1">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328146" cy="1143001"/>
          </a:xfrm>
        </p:spPr>
        <p:txBody>
          <a:bodyPr/>
          <a:lstStyle/>
          <a:p>
            <a:pPr algn="l">
              <a:defRPr/>
            </a:pPr>
            <a:r>
              <a:rPr lang="ru-RU" sz="3200" dirty="0" smtClean="0"/>
              <a:t>Настройка параметров учета</a:t>
            </a:r>
            <a:endParaRPr altLang="ru-RU" sz="3200"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r>
              <a:rPr lang="ru-RU" sz="2400" dirty="0"/>
              <a:t>Настройка параметров учета ГСМ в конфигурации</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8</a:t>
            </a:fld>
            <a:endParaRPr altLang="ru-RU" smtClean="0">
              <a:latin typeface="Arial" charset="0"/>
              <a:cs typeface="Arial" charset="0"/>
            </a:endParaRPr>
          </a:p>
        </p:txBody>
      </p:sp>
      <p:pic>
        <p:nvPicPr>
          <p:cNvPr id="10" name="Рисунок 4" descr="2014-10-16_18_НастройкаПараметровУчета.png"/>
          <p:cNvPicPr>
            <a:picLocks noChangeAspect="1"/>
          </p:cNvPicPr>
          <p:nvPr/>
        </p:nvPicPr>
        <p:blipFill>
          <a:blip r:embed="rId3" cstate="print"/>
          <a:srcRect/>
          <a:stretch>
            <a:fillRect/>
          </a:stretch>
        </p:blipFill>
        <p:spPr bwMode="auto">
          <a:xfrm>
            <a:off x="611188" y="1773238"/>
            <a:ext cx="8015287" cy="4535487"/>
          </a:xfrm>
          <a:prstGeom prst="rect">
            <a:avLst/>
          </a:prstGeom>
          <a:noFill/>
          <a:ln w="9525">
            <a:noFill/>
            <a:miter lim="800000"/>
            <a:headEnd/>
            <a:tailEnd/>
          </a:ln>
        </p:spPr>
      </p:pic>
      <p:sp>
        <p:nvSpPr>
          <p:cNvPr id="11" name="Прямоугольник 5"/>
          <p:cNvSpPr>
            <a:spLocks noChangeArrowheads="1"/>
          </p:cNvSpPr>
          <p:nvPr/>
        </p:nvSpPr>
        <p:spPr bwMode="auto">
          <a:xfrm>
            <a:off x="3492500" y="4076700"/>
            <a:ext cx="4895850" cy="360363"/>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12" name="Прямоугольник 8"/>
          <p:cNvSpPr>
            <a:spLocks noChangeArrowheads="1"/>
          </p:cNvSpPr>
          <p:nvPr/>
        </p:nvSpPr>
        <p:spPr bwMode="auto">
          <a:xfrm>
            <a:off x="539750" y="5013325"/>
            <a:ext cx="3384550" cy="1368425"/>
          </a:xfrm>
          <a:prstGeom prst="rect">
            <a:avLst/>
          </a:prstGeom>
          <a:solidFill>
            <a:srgbClr val="F9E383">
              <a:alpha val="50195"/>
            </a:srgbClr>
          </a:solidFill>
          <a:ln w="44450" algn="ctr">
            <a:solidFill>
              <a:srgbClr val="CC3300"/>
            </a:solidFill>
            <a:round/>
            <a:headEnd/>
            <a:tailEnd/>
          </a:ln>
        </p:spPr>
        <p:txBody>
          <a:bodyPr/>
          <a:lstStyle/>
          <a:p>
            <a:pPr algn="just" eaLnBrk="0" hangingPunct="0">
              <a:lnSpc>
                <a:spcPct val="110000"/>
              </a:lnSpc>
              <a:spcBef>
                <a:spcPct val="50000"/>
              </a:spcBef>
              <a:buFont typeface="Arial" charset="0"/>
              <a:buChar char="•"/>
            </a:pPr>
            <a:r>
              <a:rPr lang="ru-RU" sz="1600" b="1"/>
              <a:t>По арифметическим правилам</a:t>
            </a:r>
          </a:p>
          <a:p>
            <a:pPr algn="just" eaLnBrk="0" hangingPunct="0">
              <a:lnSpc>
                <a:spcPct val="110000"/>
              </a:lnSpc>
              <a:spcBef>
                <a:spcPct val="50000"/>
              </a:spcBef>
              <a:buFont typeface="Arial" charset="0"/>
              <a:buChar char="•"/>
            </a:pPr>
            <a:r>
              <a:rPr lang="ru-RU" sz="1600" b="1"/>
              <a:t>Всегда в большую сторону</a:t>
            </a:r>
          </a:p>
          <a:p>
            <a:pPr algn="just" eaLnBrk="0" hangingPunct="0">
              <a:lnSpc>
                <a:spcPct val="110000"/>
              </a:lnSpc>
              <a:spcBef>
                <a:spcPct val="50000"/>
              </a:spcBef>
              <a:buFont typeface="Arial" charset="0"/>
              <a:buChar char="•"/>
            </a:pPr>
            <a:r>
              <a:rPr lang="ru-RU" sz="1600" b="1"/>
              <a:t>Всегда в меньшую сторону</a:t>
            </a:r>
          </a:p>
        </p:txBody>
      </p:sp>
      <p:cxnSp>
        <p:nvCxnSpPr>
          <p:cNvPr id="13" name="Прямая со стрелкой 10"/>
          <p:cNvCxnSpPr>
            <a:cxnSpLocks noChangeShapeType="1"/>
            <a:endCxn id="12" idx="3"/>
          </p:cNvCxnSpPr>
          <p:nvPr/>
        </p:nvCxnSpPr>
        <p:spPr bwMode="auto">
          <a:xfrm flipH="1">
            <a:off x="3924300" y="4437063"/>
            <a:ext cx="3671888" cy="1260475"/>
          </a:xfrm>
          <a:prstGeom prst="straightConnector1">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544170" cy="1143001"/>
          </a:xfrm>
        </p:spPr>
        <p:txBody>
          <a:bodyPr/>
          <a:lstStyle/>
          <a:p>
            <a:pPr algn="l">
              <a:defRPr/>
            </a:pPr>
            <a:r>
              <a:rPr lang="ru-RU" sz="2800" dirty="0" smtClean="0"/>
              <a:t>Справочник «Номенклатура»</a:t>
            </a:r>
            <a:endParaRPr altLang="ru-RU" sz="2800" dirty="0" smtClean="0">
              <a:latin typeface="Arial" charset="0"/>
              <a:cs typeface="Arial" charset="0"/>
            </a:endParaRPr>
          </a:p>
        </p:txBody>
      </p:sp>
      <p:sp>
        <p:nvSpPr>
          <p:cNvPr id="3" name="Объект 2"/>
          <p:cNvSpPr>
            <a:spLocks noGrp="1"/>
          </p:cNvSpPr>
          <p:nvPr>
            <p:ph idx="1"/>
          </p:nvPr>
        </p:nvSpPr>
        <p:spPr>
          <a:xfrm>
            <a:off x="179388" y="1268413"/>
            <a:ext cx="8785225" cy="5113337"/>
          </a:xfrm>
        </p:spPr>
        <p:txBody>
          <a:bodyPr/>
          <a:lstStyle/>
          <a:p>
            <a:pPr algn="just"/>
            <a:r>
              <a:rPr lang="ru-RU" sz="2400" dirty="0"/>
              <a:t>При создании номенклатуры необходимо указывать вид номенклатуры «Топливо и ГСМ»</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9</a:t>
            </a:fld>
            <a:endParaRPr altLang="ru-RU" smtClean="0">
              <a:latin typeface="Arial" charset="0"/>
              <a:cs typeface="Arial" charset="0"/>
            </a:endParaRPr>
          </a:p>
        </p:txBody>
      </p:sp>
      <p:pic>
        <p:nvPicPr>
          <p:cNvPr id="9" name="Рисунок 6" descr="2014-10-16_3_СправочникНоменклатура.png"/>
          <p:cNvPicPr>
            <a:picLocks noChangeAspect="1"/>
          </p:cNvPicPr>
          <p:nvPr/>
        </p:nvPicPr>
        <p:blipFill>
          <a:blip r:embed="rId3" cstate="print"/>
          <a:srcRect/>
          <a:stretch>
            <a:fillRect/>
          </a:stretch>
        </p:blipFill>
        <p:spPr bwMode="auto">
          <a:xfrm>
            <a:off x="539750" y="2060575"/>
            <a:ext cx="4537075" cy="4343400"/>
          </a:xfrm>
          <a:prstGeom prst="rect">
            <a:avLst/>
          </a:prstGeom>
          <a:noFill/>
          <a:ln w="9525">
            <a:noFill/>
            <a:miter lim="800000"/>
            <a:headEnd/>
            <a:tailEnd/>
          </a:ln>
        </p:spPr>
      </p:pic>
      <p:sp>
        <p:nvSpPr>
          <p:cNvPr id="14" name="Прямоугольник 5"/>
          <p:cNvSpPr>
            <a:spLocks noChangeArrowheads="1"/>
          </p:cNvSpPr>
          <p:nvPr/>
        </p:nvSpPr>
        <p:spPr bwMode="auto">
          <a:xfrm>
            <a:off x="2484438" y="3284538"/>
            <a:ext cx="2519362" cy="288925"/>
          </a:xfrm>
          <a:prstGeom prst="rect">
            <a:avLst/>
          </a:prstGeom>
          <a:noFill/>
          <a:ln w="44450" algn="ctr">
            <a:solidFill>
              <a:srgbClr val="CC3300"/>
            </a:solidFill>
            <a:round/>
            <a:headEnd/>
            <a:tailEnd/>
          </a:ln>
        </p:spPr>
        <p:txBody>
          <a:bodyPr anchor="ctr"/>
          <a:lstStyle/>
          <a:p>
            <a:pPr eaLnBrk="0" hangingPunct="0">
              <a:lnSpc>
                <a:spcPct val="110000"/>
              </a:lnSpc>
              <a:spcBef>
                <a:spcPct val="50000"/>
              </a:spcBef>
            </a:pPr>
            <a:endParaRPr lang="ru-RU"/>
          </a:p>
        </p:txBody>
      </p:sp>
      <p:pic>
        <p:nvPicPr>
          <p:cNvPr id="15" name="Рисунок 7" descr="2014-10-17_1ВидыТМЗ.png"/>
          <p:cNvPicPr>
            <a:picLocks noChangeAspect="1"/>
          </p:cNvPicPr>
          <p:nvPr/>
        </p:nvPicPr>
        <p:blipFill>
          <a:blip r:embed="rId4" cstate="print"/>
          <a:srcRect/>
          <a:stretch>
            <a:fillRect/>
          </a:stretch>
        </p:blipFill>
        <p:spPr bwMode="auto">
          <a:xfrm>
            <a:off x="4500563" y="3789363"/>
            <a:ext cx="4103687" cy="2781300"/>
          </a:xfrm>
          <a:prstGeom prst="rect">
            <a:avLst/>
          </a:prstGeom>
          <a:noFill/>
          <a:ln w="9525">
            <a:noFill/>
            <a:miter lim="800000"/>
            <a:headEnd/>
            <a:tailEnd/>
          </a:ln>
        </p:spPr>
      </p:pic>
      <p:cxnSp>
        <p:nvCxnSpPr>
          <p:cNvPr id="16" name="Соединительная линия уступом 12"/>
          <p:cNvCxnSpPr>
            <a:cxnSpLocks noChangeShapeType="1"/>
            <a:stCxn id="14" idx="2"/>
          </p:cNvCxnSpPr>
          <p:nvPr/>
        </p:nvCxnSpPr>
        <p:spPr bwMode="auto">
          <a:xfrm rot="16200000" flipH="1">
            <a:off x="2790032" y="4528344"/>
            <a:ext cx="2592387" cy="682625"/>
          </a:xfrm>
          <a:prstGeom prst="bentConnector3">
            <a:avLst>
              <a:gd name="adj1" fmla="val 99981"/>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 Госсекто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Госсектор</Template>
  <TotalTime>108</TotalTime>
  <Words>2037</Words>
  <Application>Microsoft Office PowerPoint</Application>
  <PresentationFormat>Экран (4:3)</PresentationFormat>
  <Paragraphs>179</Paragraphs>
  <Slides>31</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Шаблон Госсектор</vt:lpstr>
      <vt:lpstr>Порядок оформления операций по учету ГСМ  в «Госсектор: Бухгалтерия государственного учреждения для Казахстана»</vt:lpstr>
      <vt:lpstr>Возможности подсистемы</vt:lpstr>
      <vt:lpstr>Учет ГСМ</vt:lpstr>
      <vt:lpstr>Учет ГСМ</vt:lpstr>
      <vt:lpstr>Учет ГСМ</vt:lpstr>
      <vt:lpstr>Настройка параметров учета</vt:lpstr>
      <vt:lpstr>Настройка параметров учета</vt:lpstr>
      <vt:lpstr>Настройка параметров учета</vt:lpstr>
      <vt:lpstr>Справочник «Номенклатура»</vt:lpstr>
      <vt:lpstr>Поступление ГСМ</vt:lpstr>
      <vt:lpstr>Оплата поставщику</vt:lpstr>
      <vt:lpstr>Безвозмездное получение</vt:lpstr>
      <vt:lpstr>Перемещение ГСМ</vt:lpstr>
      <vt:lpstr>Перемещение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Списание ГСМ</vt:lpstr>
      <vt:lpstr>Специализированная отчетность</vt:lpstr>
      <vt:lpstr>Специализированная отчетность</vt:lpstr>
      <vt:lpstr>Дополнительную информацию по отраслевым решениям можно получить на сайте www.1c-rating.kz,  либо по e-mail: 1c@1c-rating.kz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Принципы формирования годовой отчетности 2011 года в «1С:Бухгалтерии 8 для Казахстана», редакция 2.0: Форма 100.00</dc:title>
  <dc:creator>I_Rybina</dc:creator>
  <cp:lastModifiedBy>I_Rybina</cp:lastModifiedBy>
  <cp:revision>87</cp:revision>
  <dcterms:created xsi:type="dcterms:W3CDTF">2014-12-05T09:19:30Z</dcterms:created>
  <dcterms:modified xsi:type="dcterms:W3CDTF">2014-12-05T11:08:06Z</dcterms:modified>
</cp:coreProperties>
</file>